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350" r:id="rId2"/>
    <p:sldId id="266" r:id="rId3"/>
    <p:sldId id="267" r:id="rId4"/>
    <p:sldId id="269" r:id="rId5"/>
    <p:sldId id="270" r:id="rId6"/>
    <p:sldId id="271" r:id="rId7"/>
    <p:sldId id="272" r:id="rId8"/>
    <p:sldId id="351" r:id="rId9"/>
    <p:sldId id="265" r:id="rId10"/>
    <p:sldId id="378" r:id="rId11"/>
    <p:sldId id="379" r:id="rId12"/>
    <p:sldId id="380" r:id="rId13"/>
    <p:sldId id="381" r:id="rId14"/>
    <p:sldId id="352" r:id="rId15"/>
    <p:sldId id="410" r:id="rId16"/>
    <p:sldId id="411" r:id="rId17"/>
    <p:sldId id="412" r:id="rId18"/>
    <p:sldId id="413" r:id="rId19"/>
    <p:sldId id="422" r:id="rId20"/>
    <p:sldId id="284" r:id="rId21"/>
    <p:sldId id="382" r:id="rId22"/>
    <p:sldId id="424" r:id="rId23"/>
    <p:sldId id="290" r:id="rId24"/>
    <p:sldId id="291" r:id="rId25"/>
    <p:sldId id="302" r:id="rId26"/>
    <p:sldId id="414" r:id="rId27"/>
    <p:sldId id="415" r:id="rId28"/>
    <p:sldId id="273" r:id="rId29"/>
    <p:sldId id="399" r:id="rId30"/>
    <p:sldId id="394" r:id="rId31"/>
    <p:sldId id="393" r:id="rId32"/>
    <p:sldId id="264" r:id="rId33"/>
    <p:sldId id="376" r:id="rId34"/>
    <p:sldId id="276" r:id="rId35"/>
    <p:sldId id="372" r:id="rId36"/>
    <p:sldId id="373" r:id="rId37"/>
    <p:sldId id="375" r:id="rId38"/>
    <p:sldId id="374" r:id="rId39"/>
    <p:sldId id="417" r:id="rId40"/>
    <p:sldId id="358" r:id="rId41"/>
    <p:sldId id="370" r:id="rId42"/>
    <p:sldId id="371" r:id="rId43"/>
    <p:sldId id="360" r:id="rId44"/>
    <p:sldId id="359" r:id="rId45"/>
    <p:sldId id="361" r:id="rId46"/>
    <p:sldId id="362" r:id="rId47"/>
    <p:sldId id="377" r:id="rId48"/>
    <p:sldId id="363" r:id="rId49"/>
    <p:sldId id="419" r:id="rId50"/>
    <p:sldId id="364" r:id="rId51"/>
    <p:sldId id="418" r:id="rId52"/>
    <p:sldId id="367" r:id="rId53"/>
    <p:sldId id="423" r:id="rId54"/>
    <p:sldId id="368" r:id="rId55"/>
    <p:sldId id="369" r:id="rId56"/>
    <p:sldId id="356" r:id="rId57"/>
    <p:sldId id="405" r:id="rId58"/>
    <p:sldId id="416" r:id="rId59"/>
    <p:sldId id="421" r:id="rId6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313BDA7-F389-418A-BB69-6FCEBFAB9DDA}">
          <p14:sldIdLst>
            <p14:sldId id="350"/>
          </p14:sldIdLst>
        </p14:section>
        <p14:section name="3-Tier-Architecture" id="{B61063C9-44DD-4A6E-ABF0-20072B61BE88}">
          <p14:sldIdLst>
            <p14:sldId id="266"/>
            <p14:sldId id="267"/>
            <p14:sldId id="269"/>
            <p14:sldId id="270"/>
            <p14:sldId id="271"/>
            <p14:sldId id="272"/>
            <p14:sldId id="351"/>
          </p14:sldIdLst>
        </p14:section>
        <p14:section name="Database" id="{CA3229A1-F5C3-4502-90C0-AAF5A457577E}">
          <p14:sldIdLst>
            <p14:sldId id="265"/>
            <p14:sldId id="378"/>
            <p14:sldId id="379"/>
            <p14:sldId id="380"/>
            <p14:sldId id="381"/>
          </p14:sldIdLst>
        </p14:section>
        <p14:section name="Backend" id="{61643E05-609B-46FF-8AE4-D4B680AD7CA3}">
          <p14:sldIdLst>
            <p14:sldId id="352"/>
            <p14:sldId id="410"/>
            <p14:sldId id="411"/>
            <p14:sldId id="412"/>
            <p14:sldId id="413"/>
            <p14:sldId id="422"/>
            <p14:sldId id="284"/>
            <p14:sldId id="382"/>
            <p14:sldId id="424"/>
            <p14:sldId id="290"/>
            <p14:sldId id="291"/>
            <p14:sldId id="302"/>
            <p14:sldId id="414"/>
            <p14:sldId id="415"/>
          </p14:sldIdLst>
        </p14:section>
        <p14:section name="Frontend" id="{2F156508-8662-434B-8FE3-F95E7B2CD22C}">
          <p14:sldIdLst>
            <p14:sldId id="273"/>
            <p14:sldId id="399"/>
            <p14:sldId id="394"/>
            <p14:sldId id="393"/>
            <p14:sldId id="264"/>
            <p14:sldId id="376"/>
            <p14:sldId id="276"/>
            <p14:sldId id="372"/>
            <p14:sldId id="373"/>
            <p14:sldId id="375"/>
            <p14:sldId id="374"/>
            <p14:sldId id="417"/>
            <p14:sldId id="358"/>
            <p14:sldId id="370"/>
            <p14:sldId id="371"/>
            <p14:sldId id="360"/>
            <p14:sldId id="359"/>
            <p14:sldId id="361"/>
            <p14:sldId id="362"/>
            <p14:sldId id="377"/>
            <p14:sldId id="363"/>
            <p14:sldId id="419"/>
            <p14:sldId id="364"/>
            <p14:sldId id="418"/>
            <p14:sldId id="367"/>
            <p14:sldId id="423"/>
            <p14:sldId id="368"/>
            <p14:sldId id="369"/>
            <p14:sldId id="356"/>
            <p14:sldId id="405"/>
            <p14:sldId id="416"/>
          </p14:sldIdLst>
        </p14:section>
        <p14:section name="Zusammenfassung" id="{5D3D0071-A97F-4735-88DF-7890878B937C}">
          <p14:sldIdLst>
            <p14:sldId id="4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D1FB"/>
    <a:srgbClr val="925FF0"/>
    <a:srgbClr val="FFFFFF"/>
    <a:srgbClr val="EDFDF0"/>
    <a:srgbClr val="F0E9FD"/>
    <a:srgbClr val="230854"/>
    <a:srgbClr val="202020"/>
    <a:srgbClr val="94959C"/>
    <a:srgbClr val="24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682DD3-969D-4870-8885-0F646B5DC700}" v="331" dt="2023-01-18T19:31:16.789"/>
    <p1510:client id="{2378B291-E01F-4B4F-BFDC-AFD4C3FBC6C3}" v="2" dt="2023-01-19T10:52:36.001"/>
    <p1510:client id="{4FB6C2DE-37E6-47B5-A0B8-14FB49AB4D1B}" v="47" dt="2023-01-19T09:44:22.110"/>
    <p1510:client id="{75215B09-F2AC-4DF2-8C42-F4785EC391CF}" v="260" dt="2023-01-18T19:14:13.578"/>
    <p1510:client id="{A7203786-2447-48F3-917C-AD613D379FFA}" v="27" dt="2023-01-19T11:07:40.300"/>
    <p1510:client id="{C37CC5FD-31D9-4539-B095-FC3F313BEA56}" v="704" dt="2023-01-19T09:37:57.121"/>
    <p1510:client id="{C5072828-A9A0-4146-B623-72AB65A1198B}" v="1727" dt="2023-01-18T23:01:45.780"/>
    <p1510:client id="{D12D091B-E7F3-417C-8D6D-181D9BA869F5}" v="751" dt="2023-01-19T12:52:39.125"/>
    <p1510:client id="{F342AAFE-1232-4924-B4F1-D5566EAF7E1D}" v="62" dt="2023-01-19T11:34:54.659"/>
    <p1510:client id="{FC7C826C-97D6-4685-9E06-569FC7DE7CAD}" v="589" dt="2023-01-19T09:26:47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70" y="-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2EB2A-0CCB-40BD-9947-53CAF9562C2B}" type="datetimeFigureOut">
              <a:rPr lang="de-DE" smtClean="0"/>
              <a:t>23.05.2023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515B0-8DB3-40E1-A3BD-641391B1154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01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The framework has a reactive data model, which means that when the data changes, the components that use that data will automatically update to reflect the changes. This allows for real-time updates and a dynamic user interface. Vue.js also has a template-based syntax, which allows developers to easily define the structure and layout of the components using templates written in HTML. This makes it easy to create complex user interfaces using a familiar syntax.</a:t>
            </a:r>
          </a:p>
          <a:p>
            <a:endParaRPr lang="en-US"/>
          </a:p>
          <a:p>
            <a:r>
              <a:rPr lang="en-US"/>
              <a:t>Object-oriented approach to organize and reuse code</a:t>
            </a:r>
          </a:p>
          <a:p>
            <a:endParaRPr lang="en-US"/>
          </a:p>
          <a:p>
            <a:r>
              <a:rPr lang="en-US"/>
              <a:t>Reactive data model: framework observes data and updates the component (powerful feature)</a:t>
            </a:r>
          </a:p>
          <a:p>
            <a:r>
              <a:rPr lang="en-US"/>
              <a:t>	           -&gt; in </a:t>
            </a:r>
            <a:r>
              <a:rPr lang="en-US" err="1"/>
              <a:t>oop</a:t>
            </a:r>
            <a:r>
              <a:rPr lang="en-US"/>
              <a:t> state private and can only be changed through defined methods</a:t>
            </a:r>
          </a:p>
          <a:p>
            <a:endParaRPr lang="en-US"/>
          </a:p>
          <a:p>
            <a:r>
              <a:rPr lang="en-US"/>
              <a:t>Template-based syntax: no classes and objects in object oriented sense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515B0-8DB3-40E1-A3BD-641391B1154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4433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F0C36-C4D4-431B-B5B4-0A11DE0A5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452935-AD1A-6FA3-7C08-E452CC4AA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BB4C84-FA9B-3529-2F33-6E901505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8CFA-75B1-4CDF-93DA-541C61377C76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DEE67B-03AA-885F-8C16-DABDA9498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3C7B50-E8A0-B15E-6B99-29643A330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1A5B99-D6CE-4C19-98A5-89C5845FC8FA}" type="slidenum">
              <a:rPr lang="de-DE" smtClean="0"/>
              <a:pPr/>
              <a:t>‹#›</a:t>
            </a:fld>
            <a:r>
              <a:rPr lang="de-DE"/>
              <a:t> / 68</a:t>
            </a:r>
          </a:p>
        </p:txBody>
      </p:sp>
    </p:spTree>
    <p:extLst>
      <p:ext uri="{BB962C8B-B14F-4D97-AF65-F5344CB8AC3E}">
        <p14:creationId xmlns:p14="http://schemas.microsoft.com/office/powerpoint/2010/main" val="329248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79506C-3DC0-4843-7A4E-DEE0BDEF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58E1F9-21C5-71E1-1C3E-2FF79E8EEB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378546-FBA8-3EF7-98B1-40356E12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755FC-9EED-43A1-B62F-EE748C37586C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24E25D-595C-38A0-1A3A-823993F45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260B55-A37D-B95E-3B82-EE591B82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795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3EA2AD2-F58C-D7E1-5785-B400A9C8B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3457171-8500-B564-497C-EE78E9D03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3D3CCE-4053-FCC2-D347-CEDF81CA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A0DC1-A633-484C-A5FE-80F87B5C75FE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23F0C1-C5B9-C941-9752-537801988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B88ED7-E7FE-10E1-B554-E977AADF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1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3537D-0222-3DA0-9599-A7745FC0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4D22C0-6B80-2483-333F-F58CAF53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237C98-5C81-3DFC-310D-C2ADEC04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E3AD-9765-4C91-AE43-58BE12D05E3B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FB7CBF-AC26-50B7-EAA8-35C2DCD6F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C8A86B-4AD4-9B3F-FF03-2F9A76080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‹#›</a:t>
            </a:fld>
            <a:r>
              <a:rPr lang="de-DE" dirty="0"/>
              <a:t> / 59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A7736C7-589C-5660-C101-033DB1DC14FA}"/>
              </a:ext>
            </a:extLst>
          </p:cNvPr>
          <p:cNvCxnSpPr/>
          <p:nvPr userDrawn="1"/>
        </p:nvCxnSpPr>
        <p:spPr>
          <a:xfrm>
            <a:off x="891396" y="1420483"/>
            <a:ext cx="10462404" cy="0"/>
          </a:xfrm>
          <a:prstGeom prst="line">
            <a:avLst/>
          </a:prstGeom>
          <a:ln w="38100">
            <a:solidFill>
              <a:srgbClr val="EDFD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ED7577B-909A-946E-36C4-211C3062661D}"/>
              </a:ext>
            </a:extLst>
          </p:cNvPr>
          <p:cNvGrpSpPr/>
          <p:nvPr userDrawn="1"/>
        </p:nvGrpSpPr>
        <p:grpSpPr>
          <a:xfrm>
            <a:off x="9484707" y="103789"/>
            <a:ext cx="2524413" cy="522000"/>
            <a:chOff x="9484707" y="103789"/>
            <a:chExt cx="2524413" cy="52200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65907B54-19DA-2B58-E386-B868DC7B09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6462" y="104460"/>
              <a:ext cx="1042658" cy="521329"/>
            </a:xfrm>
            <a:prstGeom prst="rect">
              <a:avLst/>
            </a:prstGeom>
          </p:spPr>
        </p:pic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FF4122EA-09EE-0008-F44B-6AF7E96277CB}"/>
                </a:ext>
              </a:extLst>
            </p:cNvPr>
            <p:cNvGrpSpPr/>
            <p:nvPr userDrawn="1"/>
          </p:nvGrpSpPr>
          <p:grpSpPr>
            <a:xfrm>
              <a:off x="9484707" y="174021"/>
              <a:ext cx="1240243" cy="381535"/>
              <a:chOff x="8213842" y="435021"/>
              <a:chExt cx="1240243" cy="381535"/>
            </a:xfrm>
          </p:grpSpPr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D185ABBE-0F9C-7FC6-A802-3DD49B0BCEF1}"/>
                  </a:ext>
                </a:extLst>
              </p:cNvPr>
              <p:cNvSpPr/>
              <p:nvPr/>
            </p:nvSpPr>
            <p:spPr>
              <a:xfrm>
                <a:off x="8213842" y="435021"/>
                <a:ext cx="1234803" cy="381535"/>
              </a:xfrm>
              <a:custGeom>
                <a:avLst/>
                <a:gdLst>
                  <a:gd name="connsiteX0" fmla="*/ 186214 w 1234803"/>
                  <a:gd name="connsiteY0" fmla="*/ 381536 h 381535"/>
                  <a:gd name="connsiteX1" fmla="*/ 91083 w 1234803"/>
                  <a:gd name="connsiteY1" fmla="*/ 358765 h 381535"/>
                  <a:gd name="connsiteX2" fmla="*/ 24289 w 1234803"/>
                  <a:gd name="connsiteY2" fmla="*/ 293489 h 381535"/>
                  <a:gd name="connsiteX3" fmla="*/ 0 w 1234803"/>
                  <a:gd name="connsiteY3" fmla="*/ 197346 h 381535"/>
                  <a:gd name="connsiteX4" fmla="*/ 24289 w 1234803"/>
                  <a:gd name="connsiteY4" fmla="*/ 101203 h 381535"/>
                  <a:gd name="connsiteX5" fmla="*/ 91083 w 1234803"/>
                  <a:gd name="connsiteY5" fmla="*/ 35927 h 381535"/>
                  <a:gd name="connsiteX6" fmla="*/ 186214 w 1234803"/>
                  <a:gd name="connsiteY6" fmla="*/ 12650 h 381535"/>
                  <a:gd name="connsiteX7" fmla="*/ 281345 w 1234803"/>
                  <a:gd name="connsiteY7" fmla="*/ 35927 h 381535"/>
                  <a:gd name="connsiteX8" fmla="*/ 348139 w 1234803"/>
                  <a:gd name="connsiteY8" fmla="*/ 101203 h 381535"/>
                  <a:gd name="connsiteX9" fmla="*/ 372428 w 1234803"/>
                  <a:gd name="connsiteY9" fmla="*/ 197346 h 381535"/>
                  <a:gd name="connsiteX10" fmla="*/ 348139 w 1234803"/>
                  <a:gd name="connsiteY10" fmla="*/ 293489 h 381535"/>
                  <a:gd name="connsiteX11" fmla="*/ 281345 w 1234803"/>
                  <a:gd name="connsiteY11" fmla="*/ 358765 h 381535"/>
                  <a:gd name="connsiteX12" fmla="*/ 186214 w 1234803"/>
                  <a:gd name="connsiteY12" fmla="*/ 381536 h 381535"/>
                  <a:gd name="connsiteX13" fmla="*/ 186214 w 1234803"/>
                  <a:gd name="connsiteY13" fmla="*/ 334982 h 381535"/>
                  <a:gd name="connsiteX14" fmla="*/ 254020 w 1234803"/>
                  <a:gd name="connsiteY14" fmla="*/ 318284 h 381535"/>
                  <a:gd name="connsiteX15" fmla="*/ 302597 w 1234803"/>
                  <a:gd name="connsiteY15" fmla="*/ 270212 h 381535"/>
                  <a:gd name="connsiteX16" fmla="*/ 320308 w 1234803"/>
                  <a:gd name="connsiteY16" fmla="*/ 197346 h 381535"/>
                  <a:gd name="connsiteX17" fmla="*/ 302597 w 1234803"/>
                  <a:gd name="connsiteY17" fmla="*/ 125492 h 381535"/>
                  <a:gd name="connsiteX18" fmla="*/ 255032 w 1234803"/>
                  <a:gd name="connsiteY18" fmla="*/ 77420 h 381535"/>
                  <a:gd name="connsiteX19" fmla="*/ 187226 w 1234803"/>
                  <a:gd name="connsiteY19" fmla="*/ 60216 h 381535"/>
                  <a:gd name="connsiteX20" fmla="*/ 118408 w 1234803"/>
                  <a:gd name="connsiteY20" fmla="*/ 76914 h 381535"/>
                  <a:gd name="connsiteX21" fmla="*/ 69830 w 1234803"/>
                  <a:gd name="connsiteY21" fmla="*/ 124986 h 381535"/>
                  <a:gd name="connsiteX22" fmla="*/ 52120 w 1234803"/>
                  <a:gd name="connsiteY22" fmla="*/ 197346 h 381535"/>
                  <a:gd name="connsiteX23" fmla="*/ 69830 w 1234803"/>
                  <a:gd name="connsiteY23" fmla="*/ 270212 h 381535"/>
                  <a:gd name="connsiteX24" fmla="*/ 117902 w 1234803"/>
                  <a:gd name="connsiteY24" fmla="*/ 318284 h 381535"/>
                  <a:gd name="connsiteX25" fmla="*/ 186214 w 1234803"/>
                  <a:gd name="connsiteY25" fmla="*/ 334982 h 381535"/>
                  <a:gd name="connsiteX26" fmla="*/ 534944 w 1234803"/>
                  <a:gd name="connsiteY26" fmla="*/ 381536 h 381535"/>
                  <a:gd name="connsiteX27" fmla="*/ 460559 w 1234803"/>
                  <a:gd name="connsiteY27" fmla="*/ 355223 h 381535"/>
                  <a:gd name="connsiteX28" fmla="*/ 435764 w 1234803"/>
                  <a:gd name="connsiteY28" fmla="*/ 284887 h 381535"/>
                  <a:gd name="connsiteX29" fmla="*/ 435764 w 1234803"/>
                  <a:gd name="connsiteY29" fmla="*/ 131058 h 381535"/>
                  <a:gd name="connsiteX30" fmla="*/ 486872 w 1234803"/>
                  <a:gd name="connsiteY30" fmla="*/ 131058 h 381535"/>
                  <a:gd name="connsiteX31" fmla="*/ 486872 w 1234803"/>
                  <a:gd name="connsiteY31" fmla="*/ 282863 h 381535"/>
                  <a:gd name="connsiteX32" fmla="*/ 545064 w 1234803"/>
                  <a:gd name="connsiteY32" fmla="*/ 341055 h 381535"/>
                  <a:gd name="connsiteX33" fmla="*/ 625014 w 1234803"/>
                  <a:gd name="connsiteY33" fmla="*/ 295007 h 381535"/>
                  <a:gd name="connsiteX34" fmla="*/ 625014 w 1234803"/>
                  <a:gd name="connsiteY34" fmla="*/ 131058 h 381535"/>
                  <a:gd name="connsiteX35" fmla="*/ 676122 w 1234803"/>
                  <a:gd name="connsiteY35" fmla="*/ 131058 h 381535"/>
                  <a:gd name="connsiteX36" fmla="*/ 676122 w 1234803"/>
                  <a:gd name="connsiteY36" fmla="*/ 373946 h 381535"/>
                  <a:gd name="connsiteX37" fmla="*/ 626532 w 1234803"/>
                  <a:gd name="connsiteY37" fmla="*/ 373946 h 381535"/>
                  <a:gd name="connsiteX38" fmla="*/ 626532 w 1234803"/>
                  <a:gd name="connsiteY38" fmla="*/ 339537 h 381535"/>
                  <a:gd name="connsiteX39" fmla="*/ 585545 w 1234803"/>
                  <a:gd name="connsiteY39" fmla="*/ 371415 h 381535"/>
                  <a:gd name="connsiteX40" fmla="*/ 534944 w 1234803"/>
                  <a:gd name="connsiteY40" fmla="*/ 381536 h 381535"/>
                  <a:gd name="connsiteX41" fmla="*/ 845443 w 1234803"/>
                  <a:gd name="connsiteY41" fmla="*/ 381536 h 381535"/>
                  <a:gd name="connsiteX42" fmla="*/ 788263 w 1234803"/>
                  <a:gd name="connsiteY42" fmla="*/ 360283 h 381535"/>
                  <a:gd name="connsiteX43" fmla="*/ 768528 w 1234803"/>
                  <a:gd name="connsiteY43" fmla="*/ 300067 h 381535"/>
                  <a:gd name="connsiteX44" fmla="*/ 768528 w 1234803"/>
                  <a:gd name="connsiteY44" fmla="*/ 170527 h 381535"/>
                  <a:gd name="connsiteX45" fmla="*/ 731589 w 1234803"/>
                  <a:gd name="connsiteY45" fmla="*/ 170527 h 381535"/>
                  <a:gd name="connsiteX46" fmla="*/ 731589 w 1234803"/>
                  <a:gd name="connsiteY46" fmla="*/ 131058 h 381535"/>
                  <a:gd name="connsiteX47" fmla="*/ 768528 w 1234803"/>
                  <a:gd name="connsiteY47" fmla="*/ 131058 h 381535"/>
                  <a:gd name="connsiteX48" fmla="*/ 768528 w 1234803"/>
                  <a:gd name="connsiteY48" fmla="*/ 58192 h 381535"/>
                  <a:gd name="connsiteX49" fmla="*/ 820142 w 1234803"/>
                  <a:gd name="connsiteY49" fmla="*/ 58192 h 381535"/>
                  <a:gd name="connsiteX50" fmla="*/ 820142 w 1234803"/>
                  <a:gd name="connsiteY50" fmla="*/ 131058 h 381535"/>
                  <a:gd name="connsiteX51" fmla="*/ 879852 w 1234803"/>
                  <a:gd name="connsiteY51" fmla="*/ 131058 h 381535"/>
                  <a:gd name="connsiteX52" fmla="*/ 879852 w 1234803"/>
                  <a:gd name="connsiteY52" fmla="*/ 170527 h 381535"/>
                  <a:gd name="connsiteX53" fmla="*/ 820142 w 1234803"/>
                  <a:gd name="connsiteY53" fmla="*/ 170527 h 381535"/>
                  <a:gd name="connsiteX54" fmla="*/ 820142 w 1234803"/>
                  <a:gd name="connsiteY54" fmla="*/ 296525 h 381535"/>
                  <a:gd name="connsiteX55" fmla="*/ 829250 w 1234803"/>
                  <a:gd name="connsiteY55" fmla="*/ 330934 h 381535"/>
                  <a:gd name="connsiteX56" fmla="*/ 863659 w 1234803"/>
                  <a:gd name="connsiteY56" fmla="*/ 341055 h 381535"/>
                  <a:gd name="connsiteX57" fmla="*/ 893008 w 1234803"/>
                  <a:gd name="connsiteY57" fmla="*/ 334476 h 381535"/>
                  <a:gd name="connsiteX58" fmla="*/ 893008 w 1234803"/>
                  <a:gd name="connsiteY58" fmla="*/ 374958 h 381535"/>
                  <a:gd name="connsiteX59" fmla="*/ 845443 w 1234803"/>
                  <a:gd name="connsiteY59" fmla="*/ 381536 h 381535"/>
                  <a:gd name="connsiteX60" fmla="*/ 951212 w 1234803"/>
                  <a:gd name="connsiteY60" fmla="*/ 0 h 381535"/>
                  <a:gd name="connsiteX61" fmla="*/ 1002320 w 1234803"/>
                  <a:gd name="connsiteY61" fmla="*/ 0 h 381535"/>
                  <a:gd name="connsiteX62" fmla="*/ 1002320 w 1234803"/>
                  <a:gd name="connsiteY62" fmla="*/ 373946 h 381535"/>
                  <a:gd name="connsiteX63" fmla="*/ 951212 w 1234803"/>
                  <a:gd name="connsiteY63" fmla="*/ 373946 h 381535"/>
                  <a:gd name="connsiteX64" fmla="*/ 951212 w 1234803"/>
                  <a:gd name="connsiteY64" fmla="*/ 0 h 381535"/>
                  <a:gd name="connsiteX65" fmla="*/ 1078445 w 1234803"/>
                  <a:gd name="connsiteY65" fmla="*/ 131058 h 381535"/>
                  <a:gd name="connsiteX66" fmla="*/ 1128034 w 1234803"/>
                  <a:gd name="connsiteY66" fmla="*/ 131058 h 381535"/>
                  <a:gd name="connsiteX67" fmla="*/ 1128034 w 1234803"/>
                  <a:gd name="connsiteY67" fmla="*/ 174575 h 381535"/>
                  <a:gd name="connsiteX68" fmla="*/ 1170540 w 1234803"/>
                  <a:gd name="connsiteY68" fmla="*/ 141684 h 381535"/>
                  <a:gd name="connsiteX69" fmla="*/ 1234804 w 1234803"/>
                  <a:gd name="connsiteY69" fmla="*/ 131058 h 381535"/>
                  <a:gd name="connsiteX70" fmla="*/ 1234804 w 1234803"/>
                  <a:gd name="connsiteY70" fmla="*/ 171033 h 381535"/>
                  <a:gd name="connsiteX71" fmla="*/ 1168010 w 1234803"/>
                  <a:gd name="connsiteY71" fmla="*/ 183684 h 381535"/>
                  <a:gd name="connsiteX72" fmla="*/ 1129552 w 1234803"/>
                  <a:gd name="connsiteY72" fmla="*/ 223659 h 381535"/>
                  <a:gd name="connsiteX73" fmla="*/ 1129552 w 1234803"/>
                  <a:gd name="connsiteY73" fmla="*/ 373946 h 381535"/>
                  <a:gd name="connsiteX74" fmla="*/ 1078445 w 1234803"/>
                  <a:gd name="connsiteY74" fmla="*/ 373946 h 381535"/>
                  <a:gd name="connsiteX75" fmla="*/ 1078445 w 1234803"/>
                  <a:gd name="connsiteY75" fmla="*/ 131058 h 381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1234803" h="381535">
                    <a:moveTo>
                      <a:pt x="186214" y="381536"/>
                    </a:moveTo>
                    <a:cubicBezTo>
                      <a:pt x="151130" y="381536"/>
                      <a:pt x="119420" y="373946"/>
                      <a:pt x="91083" y="358765"/>
                    </a:cubicBezTo>
                    <a:cubicBezTo>
                      <a:pt x="62746" y="343249"/>
                      <a:pt x="40481" y="321490"/>
                      <a:pt x="24289" y="293489"/>
                    </a:cubicBezTo>
                    <a:cubicBezTo>
                      <a:pt x="8096" y="265488"/>
                      <a:pt x="0" y="233443"/>
                      <a:pt x="0" y="197346"/>
                    </a:cubicBezTo>
                    <a:cubicBezTo>
                      <a:pt x="0" y="161250"/>
                      <a:pt x="8096" y="129203"/>
                      <a:pt x="24289" y="101203"/>
                    </a:cubicBezTo>
                    <a:cubicBezTo>
                      <a:pt x="40481" y="73203"/>
                      <a:pt x="62746" y="51445"/>
                      <a:pt x="91083" y="35927"/>
                    </a:cubicBezTo>
                    <a:cubicBezTo>
                      <a:pt x="119420" y="20409"/>
                      <a:pt x="151130" y="12650"/>
                      <a:pt x="186214" y="12650"/>
                    </a:cubicBezTo>
                    <a:cubicBezTo>
                      <a:pt x="221298" y="12650"/>
                      <a:pt x="253008" y="20409"/>
                      <a:pt x="281345" y="35927"/>
                    </a:cubicBezTo>
                    <a:cubicBezTo>
                      <a:pt x="309682" y="51445"/>
                      <a:pt x="331946" y="73203"/>
                      <a:pt x="348139" y="101203"/>
                    </a:cubicBezTo>
                    <a:cubicBezTo>
                      <a:pt x="364331" y="129203"/>
                      <a:pt x="372428" y="161250"/>
                      <a:pt x="372428" y="197346"/>
                    </a:cubicBezTo>
                    <a:cubicBezTo>
                      <a:pt x="372428" y="233443"/>
                      <a:pt x="364331" y="265488"/>
                      <a:pt x="348139" y="293489"/>
                    </a:cubicBezTo>
                    <a:cubicBezTo>
                      <a:pt x="331946" y="321490"/>
                      <a:pt x="309682" y="343249"/>
                      <a:pt x="281345" y="358765"/>
                    </a:cubicBezTo>
                    <a:cubicBezTo>
                      <a:pt x="253008" y="373946"/>
                      <a:pt x="221298" y="381536"/>
                      <a:pt x="186214" y="381536"/>
                    </a:cubicBezTo>
                    <a:close/>
                    <a:moveTo>
                      <a:pt x="186214" y="334982"/>
                    </a:moveTo>
                    <a:cubicBezTo>
                      <a:pt x="211177" y="334982"/>
                      <a:pt x="233779" y="329416"/>
                      <a:pt x="254020" y="318284"/>
                    </a:cubicBezTo>
                    <a:cubicBezTo>
                      <a:pt x="274598" y="306816"/>
                      <a:pt x="290790" y="290789"/>
                      <a:pt x="302597" y="270212"/>
                    </a:cubicBezTo>
                    <a:cubicBezTo>
                      <a:pt x="314406" y="249296"/>
                      <a:pt x="320308" y="225007"/>
                      <a:pt x="320308" y="197346"/>
                    </a:cubicBezTo>
                    <a:cubicBezTo>
                      <a:pt x="320308" y="170021"/>
                      <a:pt x="314406" y="146070"/>
                      <a:pt x="302597" y="125492"/>
                    </a:cubicBezTo>
                    <a:cubicBezTo>
                      <a:pt x="291128" y="104576"/>
                      <a:pt x="275273" y="88553"/>
                      <a:pt x="255032" y="77420"/>
                    </a:cubicBezTo>
                    <a:cubicBezTo>
                      <a:pt x="234791" y="65951"/>
                      <a:pt x="212189" y="60216"/>
                      <a:pt x="187226" y="60216"/>
                    </a:cubicBezTo>
                    <a:cubicBezTo>
                      <a:pt x="161925" y="60216"/>
                      <a:pt x="138986" y="65782"/>
                      <a:pt x="118408" y="76914"/>
                    </a:cubicBezTo>
                    <a:cubicBezTo>
                      <a:pt x="98167" y="88047"/>
                      <a:pt x="81975" y="104070"/>
                      <a:pt x="69830" y="124986"/>
                    </a:cubicBezTo>
                    <a:cubicBezTo>
                      <a:pt x="58023" y="145901"/>
                      <a:pt x="52120" y="170021"/>
                      <a:pt x="52120" y="197346"/>
                    </a:cubicBezTo>
                    <a:cubicBezTo>
                      <a:pt x="52120" y="225007"/>
                      <a:pt x="58023" y="249296"/>
                      <a:pt x="69830" y="270212"/>
                    </a:cubicBezTo>
                    <a:cubicBezTo>
                      <a:pt x="81637" y="290789"/>
                      <a:pt x="97661" y="306816"/>
                      <a:pt x="117902" y="318284"/>
                    </a:cubicBezTo>
                    <a:cubicBezTo>
                      <a:pt x="138479" y="329416"/>
                      <a:pt x="161250" y="334982"/>
                      <a:pt x="186214" y="334982"/>
                    </a:cubicBezTo>
                    <a:close/>
                    <a:moveTo>
                      <a:pt x="534944" y="381536"/>
                    </a:moveTo>
                    <a:cubicBezTo>
                      <a:pt x="502223" y="381536"/>
                      <a:pt x="477428" y="372763"/>
                      <a:pt x="460559" y="355223"/>
                    </a:cubicBezTo>
                    <a:cubicBezTo>
                      <a:pt x="444031" y="337682"/>
                      <a:pt x="435764" y="314236"/>
                      <a:pt x="435764" y="284887"/>
                    </a:cubicBezTo>
                    <a:lnTo>
                      <a:pt x="435764" y="131058"/>
                    </a:lnTo>
                    <a:lnTo>
                      <a:pt x="486872" y="131058"/>
                    </a:lnTo>
                    <a:lnTo>
                      <a:pt x="486872" y="282863"/>
                    </a:lnTo>
                    <a:cubicBezTo>
                      <a:pt x="486872" y="321656"/>
                      <a:pt x="506271" y="341055"/>
                      <a:pt x="545064" y="341055"/>
                    </a:cubicBezTo>
                    <a:cubicBezTo>
                      <a:pt x="579137" y="341055"/>
                      <a:pt x="605786" y="325704"/>
                      <a:pt x="625014" y="295007"/>
                    </a:cubicBezTo>
                    <a:lnTo>
                      <a:pt x="625014" y="131058"/>
                    </a:lnTo>
                    <a:lnTo>
                      <a:pt x="676122" y="131058"/>
                    </a:lnTo>
                    <a:lnTo>
                      <a:pt x="676122" y="373946"/>
                    </a:lnTo>
                    <a:lnTo>
                      <a:pt x="626532" y="373946"/>
                    </a:lnTo>
                    <a:lnTo>
                      <a:pt x="626532" y="339537"/>
                    </a:lnTo>
                    <a:cubicBezTo>
                      <a:pt x="615064" y="354041"/>
                      <a:pt x="601402" y="364667"/>
                      <a:pt x="585545" y="371415"/>
                    </a:cubicBezTo>
                    <a:cubicBezTo>
                      <a:pt x="570029" y="378164"/>
                      <a:pt x="553160" y="381536"/>
                      <a:pt x="534944" y="381536"/>
                    </a:cubicBezTo>
                    <a:close/>
                    <a:moveTo>
                      <a:pt x="845443" y="381536"/>
                    </a:moveTo>
                    <a:cubicBezTo>
                      <a:pt x="820814" y="381536"/>
                      <a:pt x="801755" y="374452"/>
                      <a:pt x="788263" y="360283"/>
                    </a:cubicBezTo>
                    <a:cubicBezTo>
                      <a:pt x="775107" y="346115"/>
                      <a:pt x="768528" y="326044"/>
                      <a:pt x="768528" y="300067"/>
                    </a:cubicBezTo>
                    <a:lnTo>
                      <a:pt x="768528" y="170527"/>
                    </a:lnTo>
                    <a:lnTo>
                      <a:pt x="731589" y="170527"/>
                    </a:lnTo>
                    <a:lnTo>
                      <a:pt x="731589" y="131058"/>
                    </a:lnTo>
                    <a:lnTo>
                      <a:pt x="768528" y="131058"/>
                    </a:lnTo>
                    <a:lnTo>
                      <a:pt x="768528" y="58192"/>
                    </a:lnTo>
                    <a:lnTo>
                      <a:pt x="820142" y="58192"/>
                    </a:lnTo>
                    <a:lnTo>
                      <a:pt x="820142" y="131058"/>
                    </a:lnTo>
                    <a:lnTo>
                      <a:pt x="879852" y="131058"/>
                    </a:lnTo>
                    <a:lnTo>
                      <a:pt x="879852" y="170527"/>
                    </a:lnTo>
                    <a:lnTo>
                      <a:pt x="820142" y="170527"/>
                    </a:lnTo>
                    <a:lnTo>
                      <a:pt x="820142" y="296525"/>
                    </a:lnTo>
                    <a:cubicBezTo>
                      <a:pt x="820142" y="312718"/>
                      <a:pt x="823178" y="324186"/>
                      <a:pt x="829250" y="330934"/>
                    </a:cubicBezTo>
                    <a:cubicBezTo>
                      <a:pt x="835659" y="337682"/>
                      <a:pt x="847127" y="341055"/>
                      <a:pt x="863659" y="341055"/>
                    </a:cubicBezTo>
                    <a:cubicBezTo>
                      <a:pt x="873440" y="341055"/>
                      <a:pt x="883224" y="338860"/>
                      <a:pt x="893008" y="334476"/>
                    </a:cubicBezTo>
                    <a:lnTo>
                      <a:pt x="893008" y="374958"/>
                    </a:lnTo>
                    <a:cubicBezTo>
                      <a:pt x="880188" y="379342"/>
                      <a:pt x="864331" y="381536"/>
                      <a:pt x="845443" y="381536"/>
                    </a:cubicBezTo>
                    <a:close/>
                    <a:moveTo>
                      <a:pt x="951212" y="0"/>
                    </a:moveTo>
                    <a:lnTo>
                      <a:pt x="1002320" y="0"/>
                    </a:lnTo>
                    <a:lnTo>
                      <a:pt x="1002320" y="373946"/>
                    </a:lnTo>
                    <a:lnTo>
                      <a:pt x="951212" y="373946"/>
                    </a:lnTo>
                    <a:lnTo>
                      <a:pt x="951212" y="0"/>
                    </a:lnTo>
                    <a:close/>
                    <a:moveTo>
                      <a:pt x="1078445" y="131058"/>
                    </a:moveTo>
                    <a:lnTo>
                      <a:pt x="1128034" y="131058"/>
                    </a:lnTo>
                    <a:lnTo>
                      <a:pt x="1128034" y="174575"/>
                    </a:lnTo>
                    <a:cubicBezTo>
                      <a:pt x="1138155" y="159732"/>
                      <a:pt x="1152323" y="148769"/>
                      <a:pt x="1170540" y="141684"/>
                    </a:cubicBezTo>
                    <a:cubicBezTo>
                      <a:pt x="1189096" y="134600"/>
                      <a:pt x="1210515" y="131058"/>
                      <a:pt x="1234804" y="131058"/>
                    </a:cubicBezTo>
                    <a:lnTo>
                      <a:pt x="1234804" y="171033"/>
                    </a:lnTo>
                    <a:cubicBezTo>
                      <a:pt x="1208831" y="171033"/>
                      <a:pt x="1186566" y="175251"/>
                      <a:pt x="1168010" y="183684"/>
                    </a:cubicBezTo>
                    <a:cubicBezTo>
                      <a:pt x="1149457" y="192116"/>
                      <a:pt x="1136637" y="205442"/>
                      <a:pt x="1129552" y="223659"/>
                    </a:cubicBezTo>
                    <a:lnTo>
                      <a:pt x="1129552" y="373946"/>
                    </a:lnTo>
                    <a:lnTo>
                      <a:pt x="1078445" y="373946"/>
                    </a:lnTo>
                    <a:lnTo>
                      <a:pt x="1078445" y="131058"/>
                    </a:lnTo>
                    <a:close/>
                  </a:path>
                </a:pathLst>
              </a:custGeom>
              <a:solidFill>
                <a:srgbClr val="230854"/>
              </a:solidFill>
              <a:ln w="4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A45B3FEC-0263-1F10-5A30-09FAC9BA7A8A}"/>
                  </a:ext>
                </a:extLst>
              </p:cNvPr>
              <p:cNvSpPr/>
              <p:nvPr/>
            </p:nvSpPr>
            <p:spPr>
              <a:xfrm>
                <a:off x="8305228" y="615009"/>
                <a:ext cx="46553" cy="46553"/>
              </a:xfrm>
              <a:custGeom>
                <a:avLst/>
                <a:gdLst>
                  <a:gd name="connsiteX0" fmla="*/ 46553 w 46553"/>
                  <a:gd name="connsiteY0" fmla="*/ 23277 h 46553"/>
                  <a:gd name="connsiteX1" fmla="*/ 23277 w 46553"/>
                  <a:gd name="connsiteY1" fmla="*/ 46553 h 46553"/>
                  <a:gd name="connsiteX2" fmla="*/ 0 w 46553"/>
                  <a:gd name="connsiteY2" fmla="*/ 23277 h 46553"/>
                  <a:gd name="connsiteX3" fmla="*/ 23277 w 46553"/>
                  <a:gd name="connsiteY3" fmla="*/ 0 h 46553"/>
                  <a:gd name="connsiteX4" fmla="*/ 46553 w 46553"/>
                  <a:gd name="connsiteY4" fmla="*/ 23277 h 46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53" h="46553">
                    <a:moveTo>
                      <a:pt x="46553" y="23277"/>
                    </a:moveTo>
                    <a:cubicBezTo>
                      <a:pt x="46553" y="36132"/>
                      <a:pt x="36132" y="46553"/>
                      <a:pt x="23277" y="46553"/>
                    </a:cubicBezTo>
                    <a:cubicBezTo>
                      <a:pt x="10421" y="46553"/>
                      <a:pt x="0" y="36132"/>
                      <a:pt x="0" y="23277"/>
                    </a:cubicBezTo>
                    <a:cubicBezTo>
                      <a:pt x="0" y="10421"/>
                      <a:pt x="10421" y="0"/>
                      <a:pt x="23277" y="0"/>
                    </a:cubicBezTo>
                    <a:cubicBezTo>
                      <a:pt x="36132" y="0"/>
                      <a:pt x="46553" y="10421"/>
                      <a:pt x="46553" y="23277"/>
                    </a:cubicBezTo>
                    <a:close/>
                  </a:path>
                </a:pathLst>
              </a:custGeom>
              <a:solidFill>
                <a:srgbClr val="230854"/>
              </a:solidFill>
              <a:ln w="4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9F4CA23C-7730-F287-884C-5C765F8360C0}"/>
                  </a:ext>
                </a:extLst>
              </p:cNvPr>
              <p:cNvSpPr/>
              <p:nvPr/>
            </p:nvSpPr>
            <p:spPr>
              <a:xfrm>
                <a:off x="8409702" y="543815"/>
                <a:ext cx="46553" cy="46553"/>
              </a:xfrm>
              <a:custGeom>
                <a:avLst/>
                <a:gdLst>
                  <a:gd name="connsiteX0" fmla="*/ 46553 w 46553"/>
                  <a:gd name="connsiteY0" fmla="*/ 23277 h 46553"/>
                  <a:gd name="connsiteX1" fmla="*/ 23277 w 46553"/>
                  <a:gd name="connsiteY1" fmla="*/ 46553 h 46553"/>
                  <a:gd name="connsiteX2" fmla="*/ 0 w 46553"/>
                  <a:gd name="connsiteY2" fmla="*/ 23277 h 46553"/>
                  <a:gd name="connsiteX3" fmla="*/ 23277 w 46553"/>
                  <a:gd name="connsiteY3" fmla="*/ 0 h 46553"/>
                  <a:gd name="connsiteX4" fmla="*/ 46553 w 46553"/>
                  <a:gd name="connsiteY4" fmla="*/ 23277 h 46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53" h="46553">
                    <a:moveTo>
                      <a:pt x="46553" y="23277"/>
                    </a:moveTo>
                    <a:cubicBezTo>
                      <a:pt x="46553" y="36132"/>
                      <a:pt x="36132" y="46553"/>
                      <a:pt x="23277" y="46553"/>
                    </a:cubicBezTo>
                    <a:cubicBezTo>
                      <a:pt x="10421" y="46553"/>
                      <a:pt x="0" y="36132"/>
                      <a:pt x="0" y="23277"/>
                    </a:cubicBezTo>
                    <a:cubicBezTo>
                      <a:pt x="0" y="10421"/>
                      <a:pt x="10421" y="0"/>
                      <a:pt x="23277" y="0"/>
                    </a:cubicBezTo>
                    <a:cubicBezTo>
                      <a:pt x="36132" y="0"/>
                      <a:pt x="46553" y="10421"/>
                      <a:pt x="46553" y="23277"/>
                    </a:cubicBezTo>
                    <a:close/>
                  </a:path>
                </a:pathLst>
              </a:custGeom>
              <a:solidFill>
                <a:srgbClr val="230854"/>
              </a:solidFill>
              <a:ln w="4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39FB76F4-299A-E0D9-B4C3-1A75B6E267AE}"/>
                  </a:ext>
                </a:extLst>
              </p:cNvPr>
              <p:cNvSpPr/>
              <p:nvPr/>
            </p:nvSpPr>
            <p:spPr>
              <a:xfrm>
                <a:off x="8354169" y="577032"/>
                <a:ext cx="46553" cy="46553"/>
              </a:xfrm>
              <a:custGeom>
                <a:avLst/>
                <a:gdLst>
                  <a:gd name="connsiteX0" fmla="*/ 46553 w 46553"/>
                  <a:gd name="connsiteY0" fmla="*/ 23277 h 46553"/>
                  <a:gd name="connsiteX1" fmla="*/ 23277 w 46553"/>
                  <a:gd name="connsiteY1" fmla="*/ 46553 h 46553"/>
                  <a:gd name="connsiteX2" fmla="*/ 0 w 46553"/>
                  <a:gd name="connsiteY2" fmla="*/ 23277 h 46553"/>
                  <a:gd name="connsiteX3" fmla="*/ 23277 w 46553"/>
                  <a:gd name="connsiteY3" fmla="*/ 0 h 46553"/>
                  <a:gd name="connsiteX4" fmla="*/ 46553 w 46553"/>
                  <a:gd name="connsiteY4" fmla="*/ 23277 h 46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53" h="46553">
                    <a:moveTo>
                      <a:pt x="46553" y="23277"/>
                    </a:moveTo>
                    <a:cubicBezTo>
                      <a:pt x="46553" y="36132"/>
                      <a:pt x="36132" y="46553"/>
                      <a:pt x="23277" y="46553"/>
                    </a:cubicBezTo>
                    <a:cubicBezTo>
                      <a:pt x="10421" y="46553"/>
                      <a:pt x="0" y="36132"/>
                      <a:pt x="0" y="23277"/>
                    </a:cubicBezTo>
                    <a:cubicBezTo>
                      <a:pt x="0" y="10421"/>
                      <a:pt x="10421" y="0"/>
                      <a:pt x="23277" y="0"/>
                    </a:cubicBezTo>
                    <a:cubicBezTo>
                      <a:pt x="36132" y="0"/>
                      <a:pt x="46553" y="10421"/>
                      <a:pt x="46553" y="23277"/>
                    </a:cubicBezTo>
                    <a:close/>
                  </a:path>
                </a:pathLst>
              </a:custGeom>
              <a:solidFill>
                <a:srgbClr val="230854"/>
              </a:solidFill>
              <a:ln w="4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9E25FF71-D9E0-8A5F-61F8-B8AB008F65B4}"/>
                  </a:ext>
                </a:extLst>
              </p:cNvPr>
              <p:cNvSpPr/>
              <p:nvPr/>
            </p:nvSpPr>
            <p:spPr>
              <a:xfrm>
                <a:off x="8363401" y="689737"/>
                <a:ext cx="46553" cy="46553"/>
              </a:xfrm>
              <a:custGeom>
                <a:avLst/>
                <a:gdLst>
                  <a:gd name="connsiteX0" fmla="*/ 46553 w 46553"/>
                  <a:gd name="connsiteY0" fmla="*/ 23277 h 46553"/>
                  <a:gd name="connsiteX1" fmla="*/ 23277 w 46553"/>
                  <a:gd name="connsiteY1" fmla="*/ 46553 h 46553"/>
                  <a:gd name="connsiteX2" fmla="*/ 0 w 46553"/>
                  <a:gd name="connsiteY2" fmla="*/ 23277 h 46553"/>
                  <a:gd name="connsiteX3" fmla="*/ 23277 w 46553"/>
                  <a:gd name="connsiteY3" fmla="*/ 0 h 46553"/>
                  <a:gd name="connsiteX4" fmla="*/ 46553 w 46553"/>
                  <a:gd name="connsiteY4" fmla="*/ 23277 h 46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53" h="46553">
                    <a:moveTo>
                      <a:pt x="46553" y="23277"/>
                    </a:moveTo>
                    <a:cubicBezTo>
                      <a:pt x="46553" y="36132"/>
                      <a:pt x="36132" y="46553"/>
                      <a:pt x="23277" y="46553"/>
                    </a:cubicBezTo>
                    <a:cubicBezTo>
                      <a:pt x="10421" y="46553"/>
                      <a:pt x="0" y="36132"/>
                      <a:pt x="0" y="23277"/>
                    </a:cubicBezTo>
                    <a:cubicBezTo>
                      <a:pt x="0" y="10421"/>
                      <a:pt x="10421" y="0"/>
                      <a:pt x="23277" y="0"/>
                    </a:cubicBezTo>
                    <a:cubicBezTo>
                      <a:pt x="36132" y="0"/>
                      <a:pt x="46553" y="10421"/>
                      <a:pt x="46553" y="23277"/>
                    </a:cubicBezTo>
                    <a:close/>
                  </a:path>
                </a:pathLst>
              </a:custGeom>
              <a:solidFill>
                <a:srgbClr val="230854"/>
              </a:solidFill>
              <a:ln w="4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D4C2F59F-DB1A-0FF4-161B-B200A7CF764D}"/>
                  </a:ext>
                </a:extLst>
              </p:cNvPr>
              <p:cNvSpPr/>
              <p:nvPr/>
            </p:nvSpPr>
            <p:spPr>
              <a:xfrm>
                <a:off x="8400062" y="598347"/>
                <a:ext cx="46553" cy="46553"/>
              </a:xfrm>
              <a:custGeom>
                <a:avLst/>
                <a:gdLst>
                  <a:gd name="connsiteX0" fmla="*/ 46553 w 46553"/>
                  <a:gd name="connsiteY0" fmla="*/ 23277 h 46553"/>
                  <a:gd name="connsiteX1" fmla="*/ 23277 w 46553"/>
                  <a:gd name="connsiteY1" fmla="*/ 46553 h 46553"/>
                  <a:gd name="connsiteX2" fmla="*/ 0 w 46553"/>
                  <a:gd name="connsiteY2" fmla="*/ 23277 h 46553"/>
                  <a:gd name="connsiteX3" fmla="*/ 23277 w 46553"/>
                  <a:gd name="connsiteY3" fmla="*/ 0 h 46553"/>
                  <a:gd name="connsiteX4" fmla="*/ 46553 w 46553"/>
                  <a:gd name="connsiteY4" fmla="*/ 23277 h 46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53" h="46553">
                    <a:moveTo>
                      <a:pt x="46553" y="23277"/>
                    </a:moveTo>
                    <a:cubicBezTo>
                      <a:pt x="46553" y="36132"/>
                      <a:pt x="36132" y="46553"/>
                      <a:pt x="23277" y="46553"/>
                    </a:cubicBezTo>
                    <a:cubicBezTo>
                      <a:pt x="10421" y="46553"/>
                      <a:pt x="0" y="36132"/>
                      <a:pt x="0" y="23277"/>
                    </a:cubicBezTo>
                    <a:cubicBezTo>
                      <a:pt x="0" y="10421"/>
                      <a:pt x="10421" y="0"/>
                      <a:pt x="23277" y="0"/>
                    </a:cubicBezTo>
                    <a:cubicBezTo>
                      <a:pt x="36132" y="0"/>
                      <a:pt x="46553" y="10421"/>
                      <a:pt x="46553" y="23277"/>
                    </a:cubicBezTo>
                    <a:close/>
                  </a:path>
                </a:pathLst>
              </a:custGeom>
              <a:solidFill>
                <a:srgbClr val="230854"/>
              </a:solidFill>
              <a:ln w="4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56CBB69-F707-1738-8EBD-E58D13A37A24}"/>
                  </a:ext>
                </a:extLst>
              </p:cNvPr>
              <p:cNvSpPr/>
              <p:nvPr/>
            </p:nvSpPr>
            <p:spPr>
              <a:xfrm>
                <a:off x="8451933" y="613920"/>
                <a:ext cx="46553" cy="46553"/>
              </a:xfrm>
              <a:custGeom>
                <a:avLst/>
                <a:gdLst>
                  <a:gd name="connsiteX0" fmla="*/ 46553 w 46553"/>
                  <a:gd name="connsiteY0" fmla="*/ 23277 h 46553"/>
                  <a:gd name="connsiteX1" fmla="*/ 23277 w 46553"/>
                  <a:gd name="connsiteY1" fmla="*/ 46553 h 46553"/>
                  <a:gd name="connsiteX2" fmla="*/ 0 w 46553"/>
                  <a:gd name="connsiteY2" fmla="*/ 23277 h 46553"/>
                  <a:gd name="connsiteX3" fmla="*/ 23277 w 46553"/>
                  <a:gd name="connsiteY3" fmla="*/ 0 h 46553"/>
                  <a:gd name="connsiteX4" fmla="*/ 46553 w 46553"/>
                  <a:gd name="connsiteY4" fmla="*/ 23277 h 46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53" h="46553">
                    <a:moveTo>
                      <a:pt x="46553" y="23277"/>
                    </a:moveTo>
                    <a:cubicBezTo>
                      <a:pt x="46553" y="36132"/>
                      <a:pt x="36132" y="46553"/>
                      <a:pt x="23277" y="46553"/>
                    </a:cubicBezTo>
                    <a:cubicBezTo>
                      <a:pt x="10421" y="46553"/>
                      <a:pt x="0" y="36132"/>
                      <a:pt x="0" y="23277"/>
                    </a:cubicBezTo>
                    <a:cubicBezTo>
                      <a:pt x="0" y="10421"/>
                      <a:pt x="10421" y="0"/>
                      <a:pt x="23277" y="0"/>
                    </a:cubicBezTo>
                    <a:cubicBezTo>
                      <a:pt x="36132" y="0"/>
                      <a:pt x="46553" y="10421"/>
                      <a:pt x="46553" y="23277"/>
                    </a:cubicBezTo>
                    <a:close/>
                  </a:path>
                </a:pathLst>
              </a:custGeom>
              <a:solidFill>
                <a:srgbClr val="230854"/>
              </a:solidFill>
              <a:ln w="4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4D190F4D-7321-83C7-E58B-C8C53096C321}"/>
                  </a:ext>
                </a:extLst>
              </p:cNvPr>
              <p:cNvSpPr/>
              <p:nvPr/>
            </p:nvSpPr>
            <p:spPr>
              <a:xfrm>
                <a:off x="8364066" y="635351"/>
                <a:ext cx="46553" cy="46553"/>
              </a:xfrm>
              <a:custGeom>
                <a:avLst/>
                <a:gdLst>
                  <a:gd name="connsiteX0" fmla="*/ 46553 w 46553"/>
                  <a:gd name="connsiteY0" fmla="*/ 23277 h 46553"/>
                  <a:gd name="connsiteX1" fmla="*/ 23277 w 46553"/>
                  <a:gd name="connsiteY1" fmla="*/ 46553 h 46553"/>
                  <a:gd name="connsiteX2" fmla="*/ 0 w 46553"/>
                  <a:gd name="connsiteY2" fmla="*/ 23277 h 46553"/>
                  <a:gd name="connsiteX3" fmla="*/ 23277 w 46553"/>
                  <a:gd name="connsiteY3" fmla="*/ 0 h 46553"/>
                  <a:gd name="connsiteX4" fmla="*/ 46553 w 46553"/>
                  <a:gd name="connsiteY4" fmla="*/ 23277 h 46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53" h="46553">
                    <a:moveTo>
                      <a:pt x="46553" y="23277"/>
                    </a:moveTo>
                    <a:cubicBezTo>
                      <a:pt x="46553" y="36132"/>
                      <a:pt x="36132" y="46553"/>
                      <a:pt x="23277" y="46553"/>
                    </a:cubicBezTo>
                    <a:cubicBezTo>
                      <a:pt x="10421" y="46553"/>
                      <a:pt x="0" y="36132"/>
                      <a:pt x="0" y="23277"/>
                    </a:cubicBezTo>
                    <a:cubicBezTo>
                      <a:pt x="0" y="10421"/>
                      <a:pt x="10421" y="0"/>
                      <a:pt x="23277" y="0"/>
                    </a:cubicBezTo>
                    <a:cubicBezTo>
                      <a:pt x="36132" y="0"/>
                      <a:pt x="46553" y="10421"/>
                      <a:pt x="46553" y="23277"/>
                    </a:cubicBezTo>
                    <a:close/>
                  </a:path>
                </a:pathLst>
              </a:custGeom>
              <a:solidFill>
                <a:srgbClr val="230854"/>
              </a:solidFill>
              <a:ln w="4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04A76C2A-4164-A4FE-C55C-601CD8108823}"/>
                  </a:ext>
                </a:extLst>
              </p:cNvPr>
              <p:cNvSpPr/>
              <p:nvPr/>
            </p:nvSpPr>
            <p:spPr>
              <a:xfrm>
                <a:off x="9407532" y="762413"/>
                <a:ext cx="46553" cy="46553"/>
              </a:xfrm>
              <a:custGeom>
                <a:avLst/>
                <a:gdLst>
                  <a:gd name="connsiteX0" fmla="*/ 46553 w 46553"/>
                  <a:gd name="connsiteY0" fmla="*/ 23277 h 46553"/>
                  <a:gd name="connsiteX1" fmla="*/ 23277 w 46553"/>
                  <a:gd name="connsiteY1" fmla="*/ 46553 h 46553"/>
                  <a:gd name="connsiteX2" fmla="*/ 0 w 46553"/>
                  <a:gd name="connsiteY2" fmla="*/ 23277 h 46553"/>
                  <a:gd name="connsiteX3" fmla="*/ 23277 w 46553"/>
                  <a:gd name="connsiteY3" fmla="*/ 0 h 46553"/>
                  <a:gd name="connsiteX4" fmla="*/ 46553 w 46553"/>
                  <a:gd name="connsiteY4" fmla="*/ 23277 h 46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553" h="46553">
                    <a:moveTo>
                      <a:pt x="46553" y="23277"/>
                    </a:moveTo>
                    <a:cubicBezTo>
                      <a:pt x="46553" y="36132"/>
                      <a:pt x="36132" y="46553"/>
                      <a:pt x="23277" y="46553"/>
                    </a:cubicBezTo>
                    <a:cubicBezTo>
                      <a:pt x="10421" y="46553"/>
                      <a:pt x="0" y="36132"/>
                      <a:pt x="0" y="23277"/>
                    </a:cubicBezTo>
                    <a:cubicBezTo>
                      <a:pt x="0" y="10421"/>
                      <a:pt x="10421" y="0"/>
                      <a:pt x="23277" y="0"/>
                    </a:cubicBezTo>
                    <a:cubicBezTo>
                      <a:pt x="36132" y="0"/>
                      <a:pt x="46553" y="10421"/>
                      <a:pt x="46553" y="23277"/>
                    </a:cubicBezTo>
                    <a:close/>
                  </a:path>
                </a:pathLst>
              </a:custGeom>
              <a:solidFill>
                <a:srgbClr val="925FF0"/>
              </a:solidFill>
              <a:ln w="4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015EA15C-9147-6187-44D8-F2E3BD3B4976}"/>
                </a:ext>
              </a:extLst>
            </p:cNvPr>
            <p:cNvSpPr/>
            <p:nvPr userDrawn="1"/>
          </p:nvSpPr>
          <p:spPr>
            <a:xfrm>
              <a:off x="10836706" y="103789"/>
              <a:ext cx="18000" cy="522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339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22C9A9-C1EF-03AB-C91C-08DC2279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71BF34-7E11-C9D1-F9BB-9373AE547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957909E-3A76-7E42-FDC2-9422C6D18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7B7E-48C6-4FEF-B304-1049DDB9300B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6013EE-394C-3AA1-8947-9BAC180E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4B67A9-10B9-FCF6-1CFF-656A33D72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36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08A35C-32A6-8CE4-9541-A34F19AC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AB13B8-40F6-A67B-3321-66F62B60B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56F2F9-4E12-C3B4-8A04-756D927AD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3E61BD-D1CC-6C50-38FE-5699CEE9C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1BFE-BEF6-41C1-B338-78851F9A8BB5}" type="datetime1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F48786-452E-99B1-E878-5D0940F0B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1E4EE6-999A-8267-7AD0-D418399E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17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D1696-BF24-B361-D1B9-896AA53F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E8E19B-9A3C-1A35-321B-2BB2A6A91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EEF6AA-6AFD-815A-1102-3DEEF12FD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675B47E-9C91-370F-7FAF-A8EB31FF8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ADFF241-1874-9E71-C6B7-043780EF1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C195214-719F-71A4-274C-9F43F558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2707F-C9AA-46F6-A06A-763BBF1C36B1}" type="datetime1">
              <a:rPr lang="de-DE" smtClean="0"/>
              <a:t>23.05.2023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69C1E20-0674-597E-0368-972204C7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9BA913-0A67-2BA2-B5C8-030C9AFB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312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458F2-0995-71F5-2730-56CEFD718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E15CA9-C90E-FA28-215E-10FA97F7C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79202-A587-415E-85D0-9EAC131606FB}" type="datetime1">
              <a:rPr lang="de-DE" smtClean="0"/>
              <a:t>23.05.2023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C9812DC-7185-4FE5-7C27-566013A63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3F7807-3945-E335-4E38-13FA2AE47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755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2ED9A6-7C76-EFED-E32E-CA2D604D4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AB76A-99EE-469E-9C83-096B256A9B8D}" type="datetime1">
              <a:rPr lang="de-DE" smtClean="0"/>
              <a:t>23.05.2023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130591B-153A-57E8-28CE-82AF661B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6EBC40-BF63-AE1E-27E8-F5338EB20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36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20951E-983F-C6BF-DE3D-11CAA42DB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3F00E4-4514-C6E9-18C4-5BCAF5FD1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5C4F264-CFE8-440C-DD3C-14A2DB8FB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CF7505-8A86-6213-E266-58F1C19C8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70BDF-1B88-4111-885B-C53EBA90D34E}" type="datetime1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C074E8-8D91-83B4-CAB6-9A0A92607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A24E69-A4FC-B204-61F0-314D89D7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09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697B3F-3FCF-19BC-7F41-E53EF4F3A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500FDA-62D3-4CD5-26C2-45F7E3D855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457D94-36AF-A9C7-5288-BE6D7B96B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357C4A-6A69-7F82-C150-99BAFDCBF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DC48B-00AE-45FD-996A-AE0F39F3D565}" type="datetime1">
              <a:rPr lang="de-DE" smtClean="0"/>
              <a:t>23.05.2023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95DEA90-0047-314E-6DB9-3907C136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61C658-71A3-A854-9811-04FF4FE0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465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C9AC49B-865F-6CDC-2062-F9F97DD9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23C27-940B-3758-08D8-724A9554F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43E422-47F6-2AF6-343E-E20349201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6FF99-B9D6-4A39-8837-0549BB320ACA}" type="datetime1">
              <a:rPr lang="de-DE" smtClean="0"/>
              <a:t>23.05.2023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2D7D12-E163-0C82-C99E-D79D2B42C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7FC7F0-DECB-2F87-6FBE-91D6B1D87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73CAD-72B2-40C9-AF59-195CD500093D}" type="slidenum">
              <a:rPr lang="de-DE" smtClean="0"/>
              <a:pPr/>
              <a:t>‹#›</a:t>
            </a:fld>
            <a:r>
              <a:rPr lang="de-DE" dirty="0"/>
              <a:t> / 59</a:t>
            </a:r>
          </a:p>
        </p:txBody>
      </p:sp>
    </p:spTree>
    <p:extLst>
      <p:ext uri="{BB962C8B-B14F-4D97-AF65-F5344CB8AC3E}">
        <p14:creationId xmlns:p14="http://schemas.microsoft.com/office/powerpoint/2010/main" val="31867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308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0202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0202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0202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02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0202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37.png"/><Relationship Id="rId7" Type="http://schemas.openxmlformats.org/officeDocument/2006/relationships/slide" Target="slide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slide" Target="slide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12511FD-6EFB-75BB-3F42-6190BAB0CB9F}"/>
              </a:ext>
            </a:extLst>
          </p:cNvPr>
          <p:cNvSpPr/>
          <p:nvPr/>
        </p:nvSpPr>
        <p:spPr>
          <a:xfrm>
            <a:off x="11108055" y="158115"/>
            <a:ext cx="18000" cy="414020"/>
          </a:xfrm>
          <a:prstGeom prst="rect">
            <a:avLst/>
          </a:prstGeom>
          <a:solidFill>
            <a:srgbClr val="909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A003AD-5D39-802F-A44D-AA0AEA66F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nhaltsplatzhalter 17">
            <a:extLst>
              <a:ext uri="{FF2B5EF4-FFF2-40B4-BE49-F238E27FC236}">
                <a16:creationId xmlns:a16="http://schemas.microsoft.com/office/drawing/2014/main" id="{8FC8B788-BAF7-F435-3886-ABEC1020D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420" y="184656"/>
            <a:ext cx="795615" cy="360938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3D316CE9-5606-D983-278E-4AF1060E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8925" y="5151449"/>
            <a:ext cx="6664961" cy="802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600">
                <a:solidFill>
                  <a:schemeClr val="bg1">
                    <a:lumMod val="65000"/>
                  </a:schemeClr>
                </a:solidFill>
              </a:rPr>
              <a:t>Bennet Hörmann, Salomo Hummel, Simeon Schrape, Erik Wu, Udo Zucker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4766BF2-7F1F-596B-FE43-B72355C6A9F4}"/>
              </a:ext>
            </a:extLst>
          </p:cNvPr>
          <p:cNvSpPr txBox="1"/>
          <p:nvPr/>
        </p:nvSpPr>
        <p:spPr>
          <a:xfrm>
            <a:off x="3422087" y="3470429"/>
            <a:ext cx="567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75000"/>
                  </a:schemeClr>
                </a:solidFill>
              </a:rPr>
              <a:t>Design presentation</a:t>
            </a:r>
            <a:endParaRPr lang="en-GB" sz="400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3517AD8-DF9E-1F9B-4DBE-6BC68A04A521}"/>
              </a:ext>
            </a:extLst>
          </p:cNvPr>
          <p:cNvGrpSpPr/>
          <p:nvPr/>
        </p:nvGrpSpPr>
        <p:grpSpPr>
          <a:xfrm>
            <a:off x="3527576" y="-1542192"/>
            <a:ext cx="5136847" cy="4672945"/>
            <a:chOff x="3506267" y="-1207652"/>
            <a:chExt cx="5136847" cy="4672945"/>
          </a:xfrm>
        </p:grpSpPr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529EFF81-35A2-9A6F-E076-44912CBB2439}"/>
                </a:ext>
              </a:extLst>
            </p:cNvPr>
            <p:cNvSpPr/>
            <p:nvPr/>
          </p:nvSpPr>
          <p:spPr>
            <a:xfrm>
              <a:off x="3884771" y="263052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62EAED2B-F81D-2B99-8FC2-A7CF5FC81B3E}"/>
                </a:ext>
              </a:extLst>
            </p:cNvPr>
            <p:cNvSpPr/>
            <p:nvPr/>
          </p:nvSpPr>
          <p:spPr>
            <a:xfrm>
              <a:off x="4317482" y="2335648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8FFC1EB5-10CB-47BE-1055-9F2DDADBB3A0}"/>
                </a:ext>
              </a:extLst>
            </p:cNvPr>
            <p:cNvSpPr/>
            <p:nvPr/>
          </p:nvSpPr>
          <p:spPr>
            <a:xfrm>
              <a:off x="4087475" y="2473226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7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7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DD2A1EBE-0476-01FC-1F03-15D0AECA7616}"/>
                </a:ext>
              </a:extLst>
            </p:cNvPr>
            <p:cNvSpPr/>
            <p:nvPr/>
          </p:nvSpPr>
          <p:spPr>
            <a:xfrm>
              <a:off x="4125711" y="294003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D0CA6A9F-EBE5-9012-BD3C-C4CA84AEA5EC}"/>
                </a:ext>
              </a:extLst>
            </p:cNvPr>
            <p:cNvSpPr/>
            <p:nvPr/>
          </p:nvSpPr>
          <p:spPr>
            <a:xfrm>
              <a:off x="4277556" y="2561510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0C2A6387-1BC2-C4D0-A86E-86EDEEF2E39E}"/>
                </a:ext>
              </a:extLst>
            </p:cNvPr>
            <p:cNvSpPr/>
            <p:nvPr/>
          </p:nvSpPr>
          <p:spPr>
            <a:xfrm>
              <a:off x="4492394" y="262601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5535E5C-F0B1-AA6A-9AE8-BC28A2CC2BE2}"/>
                </a:ext>
              </a:extLst>
            </p:cNvPr>
            <p:cNvSpPr/>
            <p:nvPr/>
          </p:nvSpPr>
          <p:spPr>
            <a:xfrm>
              <a:off x="4128466" y="2714773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A86FD996-D229-6A7A-5E6C-D3D72273D13F}"/>
                </a:ext>
              </a:extLst>
            </p:cNvPr>
            <p:cNvSpPr/>
            <p:nvPr/>
          </p:nvSpPr>
          <p:spPr>
            <a:xfrm>
              <a:off x="3884771" y="263052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B5093FFC-1FF6-A3A0-D519-2E51B6B95F62}"/>
                </a:ext>
              </a:extLst>
            </p:cNvPr>
            <p:cNvSpPr/>
            <p:nvPr/>
          </p:nvSpPr>
          <p:spPr>
            <a:xfrm>
              <a:off x="4317482" y="2335648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B18194AE-53B1-26DF-EA22-859136B2DDFF}"/>
                </a:ext>
              </a:extLst>
            </p:cNvPr>
            <p:cNvSpPr/>
            <p:nvPr/>
          </p:nvSpPr>
          <p:spPr>
            <a:xfrm>
              <a:off x="4087475" y="2473226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7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7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7121ED1E-5865-5A70-0C2E-8CD433034A16}"/>
                </a:ext>
              </a:extLst>
            </p:cNvPr>
            <p:cNvSpPr/>
            <p:nvPr/>
          </p:nvSpPr>
          <p:spPr>
            <a:xfrm>
              <a:off x="4125711" y="294003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E9F8F290-9344-582C-CF29-9A5E07147BB6}"/>
                </a:ext>
              </a:extLst>
            </p:cNvPr>
            <p:cNvSpPr/>
            <p:nvPr/>
          </p:nvSpPr>
          <p:spPr>
            <a:xfrm>
              <a:off x="4277556" y="2561510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AAC6E888-414E-8905-19D2-B7C430F7CC5D}"/>
                </a:ext>
              </a:extLst>
            </p:cNvPr>
            <p:cNvSpPr/>
            <p:nvPr/>
          </p:nvSpPr>
          <p:spPr>
            <a:xfrm>
              <a:off x="8450299" y="324104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925FF0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97FCB31C-460E-F60D-73CB-F97C66738AE9}"/>
                </a:ext>
              </a:extLst>
            </p:cNvPr>
            <p:cNvSpPr/>
            <p:nvPr/>
          </p:nvSpPr>
          <p:spPr>
            <a:xfrm>
              <a:off x="4492394" y="2626011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90A725C-67A5-ACE2-ABDE-A8F55340F96C}"/>
                </a:ext>
              </a:extLst>
            </p:cNvPr>
            <p:cNvSpPr/>
            <p:nvPr/>
          </p:nvSpPr>
          <p:spPr>
            <a:xfrm>
              <a:off x="4128466" y="2714773"/>
              <a:ext cx="192815" cy="192815"/>
            </a:xfrm>
            <a:custGeom>
              <a:avLst/>
              <a:gdLst>
                <a:gd name="connsiteX0" fmla="*/ 192815 w 192815"/>
                <a:gd name="connsiteY0" fmla="*/ 96408 h 192815"/>
                <a:gd name="connsiteX1" fmla="*/ 96408 w 192815"/>
                <a:gd name="connsiteY1" fmla="*/ 192815 h 192815"/>
                <a:gd name="connsiteX2" fmla="*/ 0 w 192815"/>
                <a:gd name="connsiteY2" fmla="*/ 96408 h 192815"/>
                <a:gd name="connsiteX3" fmla="*/ 96408 w 192815"/>
                <a:gd name="connsiteY3" fmla="*/ 0 h 192815"/>
                <a:gd name="connsiteX4" fmla="*/ 192815 w 192815"/>
                <a:gd name="connsiteY4" fmla="*/ 96408 h 19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15" h="192815">
                  <a:moveTo>
                    <a:pt x="192815" y="96408"/>
                  </a:moveTo>
                  <a:cubicBezTo>
                    <a:pt x="192815" y="149652"/>
                    <a:pt x="149652" y="192815"/>
                    <a:pt x="96408" y="192815"/>
                  </a:cubicBezTo>
                  <a:cubicBezTo>
                    <a:pt x="43163" y="192815"/>
                    <a:pt x="0" y="149652"/>
                    <a:pt x="0" y="96408"/>
                  </a:cubicBezTo>
                  <a:cubicBezTo>
                    <a:pt x="0" y="43163"/>
                    <a:pt x="43163" y="0"/>
                    <a:pt x="96408" y="0"/>
                  </a:cubicBezTo>
                  <a:cubicBezTo>
                    <a:pt x="149652" y="0"/>
                    <a:pt x="192815" y="43163"/>
                    <a:pt x="192815" y="96408"/>
                  </a:cubicBezTo>
                  <a:close/>
                </a:path>
              </a:pathLst>
            </a:custGeom>
            <a:solidFill>
              <a:srgbClr val="EEEEEE"/>
            </a:solidFill>
            <a:ln w="16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0B94CF08-1861-4863-4F46-2FCCCAFF177A}"/>
                </a:ext>
              </a:extLst>
            </p:cNvPr>
            <p:cNvGrpSpPr/>
            <p:nvPr/>
          </p:nvGrpSpPr>
          <p:grpSpPr>
            <a:xfrm>
              <a:off x="3506267" y="-1207652"/>
              <a:ext cx="5114312" cy="4672945"/>
              <a:chOff x="3317252" y="-795835"/>
              <a:chExt cx="5114312" cy="4672945"/>
            </a:xfrm>
          </p:grpSpPr>
          <p:sp>
            <p:nvSpPr>
              <p:cNvPr id="21" name="Freihandform: Form 203">
                <a:extLst>
                  <a:ext uri="{FF2B5EF4-FFF2-40B4-BE49-F238E27FC236}">
                    <a16:creationId xmlns:a16="http://schemas.microsoft.com/office/drawing/2014/main" id="{A61ECD99-D437-21C4-786A-5FD3EE11715D}"/>
                  </a:ext>
                </a:extLst>
              </p:cNvPr>
              <p:cNvSpPr/>
              <p:nvPr/>
            </p:nvSpPr>
            <p:spPr>
              <a:xfrm>
                <a:off x="3317252" y="2296864"/>
                <a:ext cx="5114312" cy="1580246"/>
              </a:xfrm>
              <a:custGeom>
                <a:avLst/>
                <a:gdLst>
                  <a:gd name="connsiteX0" fmla="*/ 771261 w 5114312"/>
                  <a:gd name="connsiteY0" fmla="*/ 1580246 h 1580246"/>
                  <a:gd name="connsiteX1" fmla="*/ 377247 w 5114312"/>
                  <a:gd name="connsiteY1" fmla="*/ 1485934 h 1580246"/>
                  <a:gd name="connsiteX2" fmla="*/ 100599 w 5114312"/>
                  <a:gd name="connsiteY2" fmla="*/ 1215574 h 1580246"/>
                  <a:gd name="connsiteX3" fmla="*/ 0 w 5114312"/>
                  <a:gd name="connsiteY3" fmla="*/ 817369 h 1580246"/>
                  <a:gd name="connsiteX4" fmla="*/ 100599 w 5114312"/>
                  <a:gd name="connsiteY4" fmla="*/ 419163 h 1580246"/>
                  <a:gd name="connsiteX5" fmla="*/ 377247 w 5114312"/>
                  <a:gd name="connsiteY5" fmla="*/ 148803 h 1580246"/>
                  <a:gd name="connsiteX6" fmla="*/ 771261 w 5114312"/>
                  <a:gd name="connsiteY6" fmla="*/ 52395 h 1580246"/>
                  <a:gd name="connsiteX7" fmla="*/ 1165274 w 5114312"/>
                  <a:gd name="connsiteY7" fmla="*/ 148803 h 1580246"/>
                  <a:gd name="connsiteX8" fmla="*/ 1441922 w 5114312"/>
                  <a:gd name="connsiteY8" fmla="*/ 419163 h 1580246"/>
                  <a:gd name="connsiteX9" fmla="*/ 1542521 w 5114312"/>
                  <a:gd name="connsiteY9" fmla="*/ 817369 h 1580246"/>
                  <a:gd name="connsiteX10" fmla="*/ 1441922 w 5114312"/>
                  <a:gd name="connsiteY10" fmla="*/ 1215574 h 1580246"/>
                  <a:gd name="connsiteX11" fmla="*/ 1165274 w 5114312"/>
                  <a:gd name="connsiteY11" fmla="*/ 1485934 h 1580246"/>
                  <a:gd name="connsiteX12" fmla="*/ 771261 w 5114312"/>
                  <a:gd name="connsiteY12" fmla="*/ 1580246 h 1580246"/>
                  <a:gd name="connsiteX13" fmla="*/ 771261 w 5114312"/>
                  <a:gd name="connsiteY13" fmla="*/ 1387431 h 1580246"/>
                  <a:gd name="connsiteX14" fmla="*/ 1052100 w 5114312"/>
                  <a:gd name="connsiteY14" fmla="*/ 1318269 h 1580246"/>
                  <a:gd name="connsiteX15" fmla="*/ 1253298 w 5114312"/>
                  <a:gd name="connsiteY15" fmla="*/ 1119166 h 1580246"/>
                  <a:gd name="connsiteX16" fmla="*/ 1326652 w 5114312"/>
                  <a:gd name="connsiteY16" fmla="*/ 817369 h 1580246"/>
                  <a:gd name="connsiteX17" fmla="*/ 1253298 w 5114312"/>
                  <a:gd name="connsiteY17" fmla="*/ 519763 h 1580246"/>
                  <a:gd name="connsiteX18" fmla="*/ 1056292 w 5114312"/>
                  <a:gd name="connsiteY18" fmla="*/ 320660 h 1580246"/>
                  <a:gd name="connsiteX19" fmla="*/ 775452 w 5114312"/>
                  <a:gd name="connsiteY19" fmla="*/ 249402 h 1580246"/>
                  <a:gd name="connsiteX20" fmla="*/ 490421 w 5114312"/>
                  <a:gd name="connsiteY20" fmla="*/ 318564 h 1580246"/>
                  <a:gd name="connsiteX21" fmla="*/ 289223 w 5114312"/>
                  <a:gd name="connsiteY21" fmla="*/ 517667 h 1580246"/>
                  <a:gd name="connsiteX22" fmla="*/ 215869 w 5114312"/>
                  <a:gd name="connsiteY22" fmla="*/ 817369 h 1580246"/>
                  <a:gd name="connsiteX23" fmla="*/ 289223 w 5114312"/>
                  <a:gd name="connsiteY23" fmla="*/ 1119166 h 1580246"/>
                  <a:gd name="connsiteX24" fmla="*/ 488325 w 5114312"/>
                  <a:gd name="connsiteY24" fmla="*/ 1318269 h 1580246"/>
                  <a:gd name="connsiteX25" fmla="*/ 771261 w 5114312"/>
                  <a:gd name="connsiteY25" fmla="*/ 1387431 h 1580246"/>
                  <a:gd name="connsiteX26" fmla="*/ 2215630 w 5114312"/>
                  <a:gd name="connsiteY26" fmla="*/ 1580246 h 1580246"/>
                  <a:gd name="connsiteX27" fmla="*/ 1907545 w 5114312"/>
                  <a:gd name="connsiteY27" fmla="*/ 1471264 h 1580246"/>
                  <a:gd name="connsiteX28" fmla="*/ 1804850 w 5114312"/>
                  <a:gd name="connsiteY28" fmla="*/ 1179945 h 1580246"/>
                  <a:gd name="connsiteX29" fmla="*/ 1804850 w 5114312"/>
                  <a:gd name="connsiteY29" fmla="*/ 542817 h 1580246"/>
                  <a:gd name="connsiteX30" fmla="*/ 2016528 w 5114312"/>
                  <a:gd name="connsiteY30" fmla="*/ 542817 h 1580246"/>
                  <a:gd name="connsiteX31" fmla="*/ 2016528 w 5114312"/>
                  <a:gd name="connsiteY31" fmla="*/ 1171562 h 1580246"/>
                  <a:gd name="connsiteX32" fmla="*/ 2257547 w 5114312"/>
                  <a:gd name="connsiteY32" fmla="*/ 1412581 h 1580246"/>
                  <a:gd name="connsiteX33" fmla="*/ 2588686 w 5114312"/>
                  <a:gd name="connsiteY33" fmla="*/ 1221861 h 1580246"/>
                  <a:gd name="connsiteX34" fmla="*/ 2588686 w 5114312"/>
                  <a:gd name="connsiteY34" fmla="*/ 542817 h 1580246"/>
                  <a:gd name="connsiteX35" fmla="*/ 2800363 w 5114312"/>
                  <a:gd name="connsiteY35" fmla="*/ 542817 h 1580246"/>
                  <a:gd name="connsiteX36" fmla="*/ 2800363 w 5114312"/>
                  <a:gd name="connsiteY36" fmla="*/ 1548809 h 1580246"/>
                  <a:gd name="connsiteX37" fmla="*/ 2594973 w 5114312"/>
                  <a:gd name="connsiteY37" fmla="*/ 1548809 h 1580246"/>
                  <a:gd name="connsiteX38" fmla="*/ 2594973 w 5114312"/>
                  <a:gd name="connsiteY38" fmla="*/ 1406293 h 1580246"/>
                  <a:gd name="connsiteX39" fmla="*/ 2425212 w 5114312"/>
                  <a:gd name="connsiteY39" fmla="*/ 1538330 h 1580246"/>
                  <a:gd name="connsiteX40" fmla="*/ 2215630 w 5114312"/>
                  <a:gd name="connsiteY40" fmla="*/ 1580246 h 1580246"/>
                  <a:gd name="connsiteX41" fmla="*/ 3501657 w 5114312"/>
                  <a:gd name="connsiteY41" fmla="*/ 1580246 h 1580246"/>
                  <a:gd name="connsiteX42" fmla="*/ 3264830 w 5114312"/>
                  <a:gd name="connsiteY42" fmla="*/ 1492222 h 1580246"/>
                  <a:gd name="connsiteX43" fmla="*/ 3183093 w 5114312"/>
                  <a:gd name="connsiteY43" fmla="*/ 1242820 h 1580246"/>
                  <a:gd name="connsiteX44" fmla="*/ 3183093 w 5114312"/>
                  <a:gd name="connsiteY44" fmla="*/ 706290 h 1580246"/>
                  <a:gd name="connsiteX45" fmla="*/ 3030098 w 5114312"/>
                  <a:gd name="connsiteY45" fmla="*/ 706290 h 1580246"/>
                  <a:gd name="connsiteX46" fmla="*/ 3030098 w 5114312"/>
                  <a:gd name="connsiteY46" fmla="*/ 542817 h 1580246"/>
                  <a:gd name="connsiteX47" fmla="*/ 3183093 w 5114312"/>
                  <a:gd name="connsiteY47" fmla="*/ 542817 h 1580246"/>
                  <a:gd name="connsiteX48" fmla="*/ 3183093 w 5114312"/>
                  <a:gd name="connsiteY48" fmla="*/ 241019 h 1580246"/>
                  <a:gd name="connsiteX49" fmla="*/ 3396866 w 5114312"/>
                  <a:gd name="connsiteY49" fmla="*/ 241019 h 1580246"/>
                  <a:gd name="connsiteX50" fmla="*/ 3396866 w 5114312"/>
                  <a:gd name="connsiteY50" fmla="*/ 542817 h 1580246"/>
                  <a:gd name="connsiteX51" fmla="*/ 3644173 w 5114312"/>
                  <a:gd name="connsiteY51" fmla="*/ 542817 h 1580246"/>
                  <a:gd name="connsiteX52" fmla="*/ 3644173 w 5114312"/>
                  <a:gd name="connsiteY52" fmla="*/ 706290 h 1580246"/>
                  <a:gd name="connsiteX53" fmla="*/ 3396866 w 5114312"/>
                  <a:gd name="connsiteY53" fmla="*/ 706290 h 1580246"/>
                  <a:gd name="connsiteX54" fmla="*/ 3396866 w 5114312"/>
                  <a:gd name="connsiteY54" fmla="*/ 1228149 h 1580246"/>
                  <a:gd name="connsiteX55" fmla="*/ 3434591 w 5114312"/>
                  <a:gd name="connsiteY55" fmla="*/ 1370664 h 1580246"/>
                  <a:gd name="connsiteX56" fmla="*/ 3577107 w 5114312"/>
                  <a:gd name="connsiteY56" fmla="*/ 1412581 h 1580246"/>
                  <a:gd name="connsiteX57" fmla="*/ 3698664 w 5114312"/>
                  <a:gd name="connsiteY57" fmla="*/ 1385335 h 1580246"/>
                  <a:gd name="connsiteX58" fmla="*/ 3698664 w 5114312"/>
                  <a:gd name="connsiteY58" fmla="*/ 1553001 h 1580246"/>
                  <a:gd name="connsiteX59" fmla="*/ 3501657 w 5114312"/>
                  <a:gd name="connsiteY59" fmla="*/ 1580246 h 1580246"/>
                  <a:gd name="connsiteX60" fmla="*/ 3939733 w 5114312"/>
                  <a:gd name="connsiteY60" fmla="*/ 0 h 1580246"/>
                  <a:gd name="connsiteX61" fmla="*/ 4151411 w 5114312"/>
                  <a:gd name="connsiteY61" fmla="*/ 0 h 1580246"/>
                  <a:gd name="connsiteX62" fmla="*/ 4151411 w 5114312"/>
                  <a:gd name="connsiteY62" fmla="*/ 1548809 h 1580246"/>
                  <a:gd name="connsiteX63" fmla="*/ 3939733 w 5114312"/>
                  <a:gd name="connsiteY63" fmla="*/ 1548809 h 1580246"/>
                  <a:gd name="connsiteX64" fmla="*/ 3939733 w 5114312"/>
                  <a:gd name="connsiteY64" fmla="*/ 0 h 1580246"/>
                  <a:gd name="connsiteX65" fmla="*/ 4466706 w 5114312"/>
                  <a:gd name="connsiteY65" fmla="*/ 542817 h 1580246"/>
                  <a:gd name="connsiteX66" fmla="*/ 4672096 w 5114312"/>
                  <a:gd name="connsiteY66" fmla="*/ 542817 h 1580246"/>
                  <a:gd name="connsiteX67" fmla="*/ 4672096 w 5114312"/>
                  <a:gd name="connsiteY67" fmla="*/ 723057 h 1580246"/>
                  <a:gd name="connsiteX68" fmla="*/ 4848144 w 5114312"/>
                  <a:gd name="connsiteY68" fmla="*/ 586829 h 1580246"/>
                  <a:gd name="connsiteX69" fmla="*/ 5114313 w 5114312"/>
                  <a:gd name="connsiteY69" fmla="*/ 542817 h 1580246"/>
                  <a:gd name="connsiteX70" fmla="*/ 5114313 w 5114312"/>
                  <a:gd name="connsiteY70" fmla="*/ 708386 h 1580246"/>
                  <a:gd name="connsiteX71" fmla="*/ 4837665 w 5114312"/>
                  <a:gd name="connsiteY71" fmla="*/ 760782 h 1580246"/>
                  <a:gd name="connsiteX72" fmla="*/ 4678383 w 5114312"/>
                  <a:gd name="connsiteY72" fmla="*/ 926351 h 1580246"/>
                  <a:gd name="connsiteX73" fmla="*/ 4678383 w 5114312"/>
                  <a:gd name="connsiteY73" fmla="*/ 1548809 h 1580246"/>
                  <a:gd name="connsiteX74" fmla="*/ 4466706 w 5114312"/>
                  <a:gd name="connsiteY74" fmla="*/ 1548809 h 1580246"/>
                  <a:gd name="connsiteX75" fmla="*/ 4466706 w 5114312"/>
                  <a:gd name="connsiteY75" fmla="*/ 542817 h 1580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114312" h="1580246">
                    <a:moveTo>
                      <a:pt x="771261" y="1580246"/>
                    </a:moveTo>
                    <a:cubicBezTo>
                      <a:pt x="625950" y="1580246"/>
                      <a:pt x="494613" y="1548809"/>
                      <a:pt x="377247" y="1485934"/>
                    </a:cubicBezTo>
                    <a:cubicBezTo>
                      <a:pt x="259881" y="1421668"/>
                      <a:pt x="167665" y="1331548"/>
                      <a:pt x="100599" y="1215574"/>
                    </a:cubicBezTo>
                    <a:cubicBezTo>
                      <a:pt x="33533" y="1099600"/>
                      <a:pt x="0" y="966876"/>
                      <a:pt x="0" y="817369"/>
                    </a:cubicBezTo>
                    <a:cubicBezTo>
                      <a:pt x="0" y="667867"/>
                      <a:pt x="33533" y="535133"/>
                      <a:pt x="100599" y="419163"/>
                    </a:cubicBezTo>
                    <a:cubicBezTo>
                      <a:pt x="167665" y="303194"/>
                      <a:pt x="259881" y="213074"/>
                      <a:pt x="377247" y="148803"/>
                    </a:cubicBezTo>
                    <a:cubicBezTo>
                      <a:pt x="494613" y="84532"/>
                      <a:pt x="625950" y="52395"/>
                      <a:pt x="771261" y="52395"/>
                    </a:cubicBezTo>
                    <a:cubicBezTo>
                      <a:pt x="916571" y="52395"/>
                      <a:pt x="1047908" y="84532"/>
                      <a:pt x="1165274" y="148803"/>
                    </a:cubicBezTo>
                    <a:cubicBezTo>
                      <a:pt x="1282640" y="213074"/>
                      <a:pt x="1374856" y="303194"/>
                      <a:pt x="1441922" y="419163"/>
                    </a:cubicBezTo>
                    <a:cubicBezTo>
                      <a:pt x="1508988" y="535133"/>
                      <a:pt x="1542521" y="667867"/>
                      <a:pt x="1542521" y="817369"/>
                    </a:cubicBezTo>
                    <a:cubicBezTo>
                      <a:pt x="1542521" y="966876"/>
                      <a:pt x="1508988" y="1099600"/>
                      <a:pt x="1441922" y="1215574"/>
                    </a:cubicBezTo>
                    <a:cubicBezTo>
                      <a:pt x="1374856" y="1331548"/>
                      <a:pt x="1282640" y="1421668"/>
                      <a:pt x="1165274" y="1485934"/>
                    </a:cubicBezTo>
                    <a:cubicBezTo>
                      <a:pt x="1047908" y="1548809"/>
                      <a:pt x="916571" y="1580246"/>
                      <a:pt x="771261" y="1580246"/>
                    </a:cubicBezTo>
                    <a:close/>
                    <a:moveTo>
                      <a:pt x="771261" y="1387431"/>
                    </a:moveTo>
                    <a:cubicBezTo>
                      <a:pt x="874655" y="1387431"/>
                      <a:pt x="968267" y="1364377"/>
                      <a:pt x="1052100" y="1318269"/>
                    </a:cubicBezTo>
                    <a:cubicBezTo>
                      <a:pt x="1137329" y="1270770"/>
                      <a:pt x="1204396" y="1204391"/>
                      <a:pt x="1253298" y="1119166"/>
                    </a:cubicBezTo>
                    <a:cubicBezTo>
                      <a:pt x="1302207" y="1032534"/>
                      <a:pt x="1326652" y="931934"/>
                      <a:pt x="1326652" y="817369"/>
                    </a:cubicBezTo>
                    <a:cubicBezTo>
                      <a:pt x="1326652" y="704195"/>
                      <a:pt x="1302207" y="604992"/>
                      <a:pt x="1253298" y="519763"/>
                    </a:cubicBezTo>
                    <a:cubicBezTo>
                      <a:pt x="1205794" y="433135"/>
                      <a:pt x="1140124" y="366768"/>
                      <a:pt x="1056292" y="320660"/>
                    </a:cubicBezTo>
                    <a:cubicBezTo>
                      <a:pt x="972459" y="273155"/>
                      <a:pt x="878846" y="249402"/>
                      <a:pt x="775452" y="249402"/>
                    </a:cubicBezTo>
                    <a:cubicBezTo>
                      <a:pt x="670661" y="249402"/>
                      <a:pt x="575650" y="272456"/>
                      <a:pt x="490421" y="318564"/>
                    </a:cubicBezTo>
                    <a:cubicBezTo>
                      <a:pt x="406588" y="364672"/>
                      <a:pt x="339522" y="431039"/>
                      <a:pt x="289223" y="517667"/>
                    </a:cubicBezTo>
                    <a:cubicBezTo>
                      <a:pt x="240320" y="604295"/>
                      <a:pt x="215869" y="704195"/>
                      <a:pt x="215869" y="817369"/>
                    </a:cubicBezTo>
                    <a:cubicBezTo>
                      <a:pt x="215869" y="931934"/>
                      <a:pt x="240320" y="1032534"/>
                      <a:pt x="289223" y="1119166"/>
                    </a:cubicBezTo>
                    <a:cubicBezTo>
                      <a:pt x="338126" y="1204391"/>
                      <a:pt x="404493" y="1270770"/>
                      <a:pt x="488325" y="1318269"/>
                    </a:cubicBezTo>
                    <a:cubicBezTo>
                      <a:pt x="573555" y="1364377"/>
                      <a:pt x="667866" y="1387431"/>
                      <a:pt x="771261" y="1387431"/>
                    </a:cubicBezTo>
                    <a:close/>
                    <a:moveTo>
                      <a:pt x="2215630" y="1580246"/>
                    </a:moveTo>
                    <a:cubicBezTo>
                      <a:pt x="2080107" y="1580246"/>
                      <a:pt x="1977412" y="1543913"/>
                      <a:pt x="1907545" y="1471264"/>
                    </a:cubicBezTo>
                    <a:cubicBezTo>
                      <a:pt x="1839088" y="1398614"/>
                      <a:pt x="1804850" y="1301503"/>
                      <a:pt x="1804850" y="1179945"/>
                    </a:cubicBezTo>
                    <a:lnTo>
                      <a:pt x="1804850" y="542817"/>
                    </a:lnTo>
                    <a:lnTo>
                      <a:pt x="2016528" y="542817"/>
                    </a:lnTo>
                    <a:lnTo>
                      <a:pt x="2016528" y="1171562"/>
                    </a:lnTo>
                    <a:cubicBezTo>
                      <a:pt x="2016528" y="1332235"/>
                      <a:pt x="2096873" y="1412581"/>
                      <a:pt x="2257547" y="1412581"/>
                    </a:cubicBezTo>
                    <a:cubicBezTo>
                      <a:pt x="2398671" y="1412581"/>
                      <a:pt x="2509045" y="1349002"/>
                      <a:pt x="2588686" y="1221861"/>
                    </a:cubicBezTo>
                    <a:lnTo>
                      <a:pt x="2588686" y="542817"/>
                    </a:lnTo>
                    <a:lnTo>
                      <a:pt x="2800363" y="542817"/>
                    </a:lnTo>
                    <a:lnTo>
                      <a:pt x="2800363" y="1548809"/>
                    </a:lnTo>
                    <a:lnTo>
                      <a:pt x="2594973" y="1548809"/>
                    </a:lnTo>
                    <a:lnTo>
                      <a:pt x="2594973" y="1406293"/>
                    </a:lnTo>
                    <a:cubicBezTo>
                      <a:pt x="2547474" y="1466368"/>
                      <a:pt x="2490887" y="1510380"/>
                      <a:pt x="2425212" y="1538330"/>
                    </a:cubicBezTo>
                    <a:cubicBezTo>
                      <a:pt x="2360946" y="1566280"/>
                      <a:pt x="2291080" y="1580246"/>
                      <a:pt x="2215630" y="1580246"/>
                    </a:cubicBezTo>
                    <a:close/>
                    <a:moveTo>
                      <a:pt x="3501657" y="1580246"/>
                    </a:moveTo>
                    <a:cubicBezTo>
                      <a:pt x="3399649" y="1580246"/>
                      <a:pt x="3320713" y="1550905"/>
                      <a:pt x="3264830" y="1492222"/>
                    </a:cubicBezTo>
                    <a:cubicBezTo>
                      <a:pt x="3210339" y="1433539"/>
                      <a:pt x="3183093" y="1350411"/>
                      <a:pt x="3183093" y="1242820"/>
                    </a:cubicBezTo>
                    <a:lnTo>
                      <a:pt x="3183093" y="706290"/>
                    </a:lnTo>
                    <a:lnTo>
                      <a:pt x="3030098" y="706290"/>
                    </a:lnTo>
                    <a:lnTo>
                      <a:pt x="3030098" y="542817"/>
                    </a:lnTo>
                    <a:lnTo>
                      <a:pt x="3183093" y="542817"/>
                    </a:lnTo>
                    <a:lnTo>
                      <a:pt x="3183093" y="241019"/>
                    </a:lnTo>
                    <a:lnTo>
                      <a:pt x="3396866" y="241019"/>
                    </a:lnTo>
                    <a:lnTo>
                      <a:pt x="3396866" y="542817"/>
                    </a:lnTo>
                    <a:lnTo>
                      <a:pt x="3644173" y="542817"/>
                    </a:lnTo>
                    <a:lnTo>
                      <a:pt x="3644173" y="706290"/>
                    </a:lnTo>
                    <a:lnTo>
                      <a:pt x="3396866" y="706290"/>
                    </a:lnTo>
                    <a:lnTo>
                      <a:pt x="3396866" y="1228149"/>
                    </a:lnTo>
                    <a:cubicBezTo>
                      <a:pt x="3396866" y="1295215"/>
                      <a:pt x="3409441" y="1342715"/>
                      <a:pt x="3434591" y="1370664"/>
                    </a:cubicBezTo>
                    <a:cubicBezTo>
                      <a:pt x="3461133" y="1398614"/>
                      <a:pt x="3508632" y="1412581"/>
                      <a:pt x="3577107" y="1412581"/>
                    </a:cubicBezTo>
                    <a:cubicBezTo>
                      <a:pt x="3617614" y="1412581"/>
                      <a:pt x="3658139" y="1403493"/>
                      <a:pt x="3698664" y="1385335"/>
                    </a:cubicBezTo>
                    <a:lnTo>
                      <a:pt x="3698664" y="1553001"/>
                    </a:lnTo>
                    <a:cubicBezTo>
                      <a:pt x="3645564" y="1571159"/>
                      <a:pt x="3579890" y="1580246"/>
                      <a:pt x="3501657" y="1580246"/>
                    </a:cubicBezTo>
                    <a:close/>
                    <a:moveTo>
                      <a:pt x="3939733" y="0"/>
                    </a:moveTo>
                    <a:lnTo>
                      <a:pt x="4151411" y="0"/>
                    </a:lnTo>
                    <a:lnTo>
                      <a:pt x="4151411" y="1548809"/>
                    </a:lnTo>
                    <a:lnTo>
                      <a:pt x="3939733" y="1548809"/>
                    </a:lnTo>
                    <a:lnTo>
                      <a:pt x="3939733" y="0"/>
                    </a:lnTo>
                    <a:close/>
                    <a:moveTo>
                      <a:pt x="4466706" y="542817"/>
                    </a:moveTo>
                    <a:lnTo>
                      <a:pt x="4672096" y="542817"/>
                    </a:lnTo>
                    <a:lnTo>
                      <a:pt x="4672096" y="723057"/>
                    </a:lnTo>
                    <a:cubicBezTo>
                      <a:pt x="4714012" y="661579"/>
                      <a:pt x="4772695" y="616170"/>
                      <a:pt x="4848144" y="586829"/>
                    </a:cubicBezTo>
                    <a:cubicBezTo>
                      <a:pt x="4925002" y="557487"/>
                      <a:pt x="5013714" y="542817"/>
                      <a:pt x="5114313" y="542817"/>
                    </a:cubicBezTo>
                    <a:lnTo>
                      <a:pt x="5114313" y="708386"/>
                    </a:lnTo>
                    <a:cubicBezTo>
                      <a:pt x="5006739" y="708386"/>
                      <a:pt x="4914523" y="725857"/>
                      <a:pt x="4837665" y="760782"/>
                    </a:cubicBezTo>
                    <a:cubicBezTo>
                      <a:pt x="4760824" y="795706"/>
                      <a:pt x="4707724" y="850902"/>
                      <a:pt x="4678383" y="926351"/>
                    </a:cubicBezTo>
                    <a:lnTo>
                      <a:pt x="4678383" y="1548809"/>
                    </a:lnTo>
                    <a:lnTo>
                      <a:pt x="4466706" y="1548809"/>
                    </a:lnTo>
                    <a:lnTo>
                      <a:pt x="4466706" y="542817"/>
                    </a:lnTo>
                    <a:close/>
                  </a:path>
                </a:pathLst>
              </a:custGeom>
              <a:solidFill>
                <a:srgbClr val="EEEEEE"/>
              </a:solidFill>
              <a:ln w="16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D9DAAD5D-24E2-3101-FE80-84D64A84A9A3}"/>
                  </a:ext>
                </a:extLst>
              </p:cNvPr>
              <p:cNvSpPr/>
              <p:nvPr/>
            </p:nvSpPr>
            <p:spPr>
              <a:xfrm>
                <a:off x="6048482" y="-795835"/>
                <a:ext cx="192815" cy="192815"/>
              </a:xfrm>
              <a:custGeom>
                <a:avLst/>
                <a:gdLst>
                  <a:gd name="connsiteX0" fmla="*/ 192815 w 192815"/>
                  <a:gd name="connsiteY0" fmla="*/ 96408 h 192815"/>
                  <a:gd name="connsiteX1" fmla="*/ 96408 w 192815"/>
                  <a:gd name="connsiteY1" fmla="*/ 192815 h 192815"/>
                  <a:gd name="connsiteX2" fmla="*/ 0 w 192815"/>
                  <a:gd name="connsiteY2" fmla="*/ 96408 h 192815"/>
                  <a:gd name="connsiteX3" fmla="*/ 96408 w 192815"/>
                  <a:gd name="connsiteY3" fmla="*/ 0 h 192815"/>
                  <a:gd name="connsiteX4" fmla="*/ 192815 w 192815"/>
                  <a:gd name="connsiteY4" fmla="*/ 96408 h 192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2815" h="192815">
                    <a:moveTo>
                      <a:pt x="192815" y="96408"/>
                    </a:moveTo>
                    <a:cubicBezTo>
                      <a:pt x="192815" y="149652"/>
                      <a:pt x="149652" y="192815"/>
                      <a:pt x="96408" y="192815"/>
                    </a:cubicBezTo>
                    <a:cubicBezTo>
                      <a:pt x="43163" y="192815"/>
                      <a:pt x="0" y="149652"/>
                      <a:pt x="0" y="96408"/>
                    </a:cubicBezTo>
                    <a:cubicBezTo>
                      <a:pt x="0" y="43163"/>
                      <a:pt x="43163" y="0"/>
                      <a:pt x="96408" y="0"/>
                    </a:cubicBezTo>
                    <a:cubicBezTo>
                      <a:pt x="149652" y="0"/>
                      <a:pt x="192815" y="43163"/>
                      <a:pt x="192815" y="96408"/>
                    </a:cubicBezTo>
                    <a:close/>
                  </a:path>
                </a:pathLst>
              </a:custGeom>
              <a:solidFill>
                <a:srgbClr val="EEEEEE"/>
              </a:solidFill>
              <a:ln w="16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0903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292DF50-0E15-6A9E-01B0-C9F2987A90C3}"/>
              </a:ext>
            </a:extLst>
          </p:cNvPr>
          <p:cNvSpPr/>
          <p:nvPr/>
        </p:nvSpPr>
        <p:spPr>
          <a:xfrm>
            <a:off x="831878" y="641044"/>
            <a:ext cx="2275116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Database</a:t>
            </a: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75E15D5D-7147-D24E-3D88-1BFFAF36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8897" y="1024748"/>
            <a:ext cx="9614203" cy="5331052"/>
          </a:xfrm>
        </p:spPr>
      </p:pic>
      <p:sp>
        <p:nvSpPr>
          <p:cNvPr id="8" name="Rechteck 2">
            <a:extLst>
              <a:ext uri="{FF2B5EF4-FFF2-40B4-BE49-F238E27FC236}">
                <a16:creationId xmlns:a16="http://schemas.microsoft.com/office/drawing/2014/main" id="{1AC4C213-7FAC-D46E-A86D-E216EDDAC304}"/>
              </a:ext>
            </a:extLst>
          </p:cNvPr>
          <p:cNvSpPr/>
          <p:nvPr/>
        </p:nvSpPr>
        <p:spPr>
          <a:xfrm>
            <a:off x="1384503" y="2189085"/>
            <a:ext cx="1712966" cy="94648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54701B-1DB0-EB20-D904-9092340919BD}"/>
              </a:ext>
            </a:extLst>
          </p:cNvPr>
          <p:cNvSpPr/>
          <p:nvPr/>
        </p:nvSpPr>
        <p:spPr>
          <a:xfrm>
            <a:off x="3690167" y="2390646"/>
            <a:ext cx="1801456" cy="199233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3832A5-642E-CE4C-EC7B-5593F3A5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10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41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DCAB2CA-2878-1C2E-C0FD-3463C8474575}"/>
              </a:ext>
            </a:extLst>
          </p:cNvPr>
          <p:cNvSpPr/>
          <p:nvPr/>
        </p:nvSpPr>
        <p:spPr>
          <a:xfrm>
            <a:off x="831878" y="641044"/>
            <a:ext cx="2275116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Database</a:t>
            </a: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75E15D5D-7147-D24E-3D88-1BFFAF36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8897" y="1024748"/>
            <a:ext cx="9614203" cy="5331052"/>
          </a:xfrm>
        </p:spPr>
      </p:pic>
      <p:sp>
        <p:nvSpPr>
          <p:cNvPr id="8" name="Rechteck 2">
            <a:extLst>
              <a:ext uri="{FF2B5EF4-FFF2-40B4-BE49-F238E27FC236}">
                <a16:creationId xmlns:a16="http://schemas.microsoft.com/office/drawing/2014/main" id="{1AC4C213-7FAC-D46E-A86D-E216EDDAC304}"/>
              </a:ext>
            </a:extLst>
          </p:cNvPr>
          <p:cNvSpPr/>
          <p:nvPr/>
        </p:nvSpPr>
        <p:spPr>
          <a:xfrm>
            <a:off x="3744245" y="4008053"/>
            <a:ext cx="1703134" cy="94648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54701B-1DB0-EB20-D904-9092340919BD}"/>
              </a:ext>
            </a:extLst>
          </p:cNvPr>
          <p:cNvSpPr/>
          <p:nvPr/>
        </p:nvSpPr>
        <p:spPr>
          <a:xfrm>
            <a:off x="3695083" y="2931420"/>
            <a:ext cx="1801456" cy="199233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hteck 2">
            <a:extLst>
              <a:ext uri="{FF2B5EF4-FFF2-40B4-BE49-F238E27FC236}">
                <a16:creationId xmlns:a16="http://schemas.microsoft.com/office/drawing/2014/main" id="{7D118FB3-79C2-5A28-DE1E-BBB5E3494BFE}"/>
              </a:ext>
            </a:extLst>
          </p:cNvPr>
          <p:cNvSpPr/>
          <p:nvPr/>
        </p:nvSpPr>
        <p:spPr>
          <a:xfrm>
            <a:off x="3744244" y="5310826"/>
            <a:ext cx="1703134" cy="94648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E16CF8-CA40-7348-85A6-887D2148F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11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8721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A623A2F4-400F-8931-EA92-57BA04CFFC55}"/>
              </a:ext>
            </a:extLst>
          </p:cNvPr>
          <p:cNvSpPr/>
          <p:nvPr/>
        </p:nvSpPr>
        <p:spPr>
          <a:xfrm>
            <a:off x="831878" y="641044"/>
            <a:ext cx="2275116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Database</a:t>
            </a: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75E15D5D-7147-D24E-3D88-1BFFAF36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8897" y="1024748"/>
            <a:ext cx="9614203" cy="5331052"/>
          </a:xfrm>
        </p:spPr>
      </p:pic>
      <p:sp>
        <p:nvSpPr>
          <p:cNvPr id="8" name="Rechteck 2">
            <a:extLst>
              <a:ext uri="{FF2B5EF4-FFF2-40B4-BE49-F238E27FC236}">
                <a16:creationId xmlns:a16="http://schemas.microsoft.com/office/drawing/2014/main" id="{1AC4C213-7FAC-D46E-A86D-E216EDDAC304}"/>
              </a:ext>
            </a:extLst>
          </p:cNvPr>
          <p:cNvSpPr/>
          <p:nvPr/>
        </p:nvSpPr>
        <p:spPr>
          <a:xfrm>
            <a:off x="6099071" y="2287408"/>
            <a:ext cx="1791624" cy="94648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D54701B-1DB0-EB20-D904-9092340919BD}"/>
              </a:ext>
            </a:extLst>
          </p:cNvPr>
          <p:cNvSpPr/>
          <p:nvPr/>
        </p:nvSpPr>
        <p:spPr>
          <a:xfrm>
            <a:off x="3691488" y="3316780"/>
            <a:ext cx="1801456" cy="199233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F36B53-7BEF-CD17-03A9-C3872ED5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12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9035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316C0F5-4C32-D598-CBBE-7AEA3E49A617}"/>
              </a:ext>
            </a:extLst>
          </p:cNvPr>
          <p:cNvSpPr/>
          <p:nvPr/>
        </p:nvSpPr>
        <p:spPr>
          <a:xfrm>
            <a:off x="831878" y="641044"/>
            <a:ext cx="2275116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Database</a:t>
            </a: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75E15D5D-7147-D24E-3D88-1BFFAF36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8897" y="1024748"/>
            <a:ext cx="9614203" cy="5331052"/>
          </a:xfrm>
        </p:spPr>
      </p:pic>
      <p:sp>
        <p:nvSpPr>
          <p:cNvPr id="8" name="Rechteck 2">
            <a:extLst>
              <a:ext uri="{FF2B5EF4-FFF2-40B4-BE49-F238E27FC236}">
                <a16:creationId xmlns:a16="http://schemas.microsoft.com/office/drawing/2014/main" id="{1AC4C213-7FAC-D46E-A86D-E216EDDAC304}"/>
              </a:ext>
            </a:extLst>
          </p:cNvPr>
          <p:cNvSpPr/>
          <p:nvPr/>
        </p:nvSpPr>
        <p:spPr>
          <a:xfrm>
            <a:off x="8999587" y="1025602"/>
            <a:ext cx="1902237" cy="3142355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0511C3-443A-E00A-F5FA-A155B847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13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303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709E974-2E53-723A-2A0E-14B02A17BA43}"/>
              </a:ext>
            </a:extLst>
          </p:cNvPr>
          <p:cNvSpPr/>
          <p:nvPr/>
        </p:nvSpPr>
        <p:spPr>
          <a:xfrm>
            <a:off x="831878" y="641044"/>
            <a:ext cx="2088304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Backend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2508D622-1760-0DD8-5482-3AD39F577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8326" y="221414"/>
            <a:ext cx="8031871" cy="641675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8ED385-3101-37BE-F297-5B4074684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14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18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169" t="57844" r="15371"/>
          <a:stretch/>
        </p:blipFill>
        <p:spPr>
          <a:xfrm>
            <a:off x="-266700" y="-304800"/>
            <a:ext cx="12763500" cy="7004350"/>
          </a:xfr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316F82D-6032-29F3-6244-ECAE87657A55}"/>
              </a:ext>
            </a:extLst>
          </p:cNvPr>
          <p:cNvSpPr/>
          <p:nvPr/>
        </p:nvSpPr>
        <p:spPr>
          <a:xfrm>
            <a:off x="831877" y="641044"/>
            <a:ext cx="3900897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 Models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31AB087-D207-D992-567A-A6970939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15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825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651" t="60734" r="20458" b="14750"/>
          <a:stretch/>
        </p:blipFill>
        <p:spPr>
          <a:xfrm>
            <a:off x="-1" y="0"/>
            <a:ext cx="12192001" cy="6858000"/>
          </a:xfr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FACBC008-2F63-626C-4C02-270DEC0BB431}"/>
              </a:ext>
            </a:extLst>
          </p:cNvPr>
          <p:cNvSpPr/>
          <p:nvPr/>
        </p:nvSpPr>
        <p:spPr>
          <a:xfrm>
            <a:off x="831877" y="641044"/>
            <a:ext cx="3900897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 Models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CB8021F-3FC8-E76D-3EC2-6BACBB109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16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523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566099" y="-30202232"/>
            <a:ext cx="46272586" cy="37059931"/>
          </a:xfr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E512C0FA-6EF4-5859-C38D-9E9603B49658}"/>
              </a:ext>
            </a:extLst>
          </p:cNvPr>
          <p:cNvSpPr/>
          <p:nvPr/>
        </p:nvSpPr>
        <p:spPr>
          <a:xfrm>
            <a:off x="831877" y="641044"/>
            <a:ext cx="3900897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 Models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12A0F6D-6C1D-E937-2E3F-74F10513E914}"/>
              </a:ext>
            </a:extLst>
          </p:cNvPr>
          <p:cNvSpPr/>
          <p:nvPr/>
        </p:nvSpPr>
        <p:spPr>
          <a:xfrm>
            <a:off x="8740284" y="1827433"/>
            <a:ext cx="3012141" cy="1048870"/>
          </a:xfrm>
          <a:prstGeom prst="roundRect">
            <a:avLst>
              <a:gd name="adj" fmla="val 8716"/>
            </a:avLst>
          </a:prstGeom>
          <a:solidFill>
            <a:srgbClr val="F0E9FD"/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err="1">
                <a:solidFill>
                  <a:schemeClr val="tx1"/>
                </a:solidFill>
                <a:cs typeface="Calibri"/>
              </a:rPr>
              <a:t>Reminder</a:t>
            </a:r>
            <a:endParaRPr lang="de-DE" b="1">
              <a:solidFill>
                <a:schemeClr val="tx1"/>
              </a:solidFill>
            </a:endParaRPr>
          </a:p>
        </p:txBody>
      </p:sp>
      <p:pic>
        <p:nvPicPr>
          <p:cNvPr id="6" name="Grafik 3">
            <a:extLst>
              <a:ext uri="{FF2B5EF4-FFF2-40B4-BE49-F238E27FC236}">
                <a16:creationId xmlns:a16="http://schemas.microsoft.com/office/drawing/2014/main" id="{ED69ACFD-E6AC-A89B-9A2F-CB86F2F12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8646" y="2269181"/>
            <a:ext cx="2743198" cy="478971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65EDC62-A090-03BB-0010-929F38DD5284}"/>
              </a:ext>
            </a:extLst>
          </p:cNvPr>
          <p:cNvSpPr/>
          <p:nvPr/>
        </p:nvSpPr>
        <p:spPr>
          <a:xfrm>
            <a:off x="836775" y="3385988"/>
            <a:ext cx="3150278" cy="1090240"/>
          </a:xfrm>
          <a:prstGeom prst="roundRect">
            <a:avLst>
              <a:gd name="adj" fmla="val 8716"/>
            </a:avLst>
          </a:prstGeom>
          <a:solidFill>
            <a:srgbClr val="F0E9FD"/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>
                <a:solidFill>
                  <a:schemeClr val="tx1"/>
                </a:solidFill>
                <a:cs typeface="Calibri" panose="020F0502020204030204"/>
              </a:rPr>
              <a:t>Composite Pattern</a:t>
            </a:r>
          </a:p>
          <a:p>
            <a:pPr algn="ctr"/>
            <a:r>
              <a:rPr lang="de-DE" err="1">
                <a:solidFill>
                  <a:schemeClr val="tx1"/>
                </a:solidFill>
                <a:cs typeface="Calibri"/>
              </a:rPr>
              <a:t>SubspaceLogic</a:t>
            </a:r>
            <a:r>
              <a:rPr lang="de-DE">
                <a:solidFill>
                  <a:schemeClr val="tx1"/>
                </a:solidFill>
                <a:cs typeface="Calibri"/>
              </a:rPr>
              <a:t> </a:t>
            </a:r>
            <a:r>
              <a:rPr lang="de-DE" err="1">
                <a:solidFill>
                  <a:schemeClr val="tx1"/>
                </a:solidFill>
                <a:cs typeface="Calibri"/>
              </a:rPr>
              <a:t>is</a:t>
            </a:r>
            <a:r>
              <a:rPr lang="de-DE">
                <a:solidFill>
                  <a:schemeClr val="tx1"/>
                </a:solidFill>
                <a:cs typeface="Calibri"/>
              </a:rPr>
              <a:t> a </a:t>
            </a:r>
            <a:r>
              <a:rPr lang="de-DE" err="1">
                <a:solidFill>
                  <a:schemeClr val="tx1"/>
                </a:solidFill>
                <a:cs typeface="Calibri"/>
              </a:rPr>
              <a:t>tree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of</a:t>
            </a:r>
            <a:r>
              <a:rPr lang="de-DE">
                <a:solidFill>
                  <a:schemeClr val="tx1"/>
                </a:solidFill>
                <a:cs typeface="Calibri"/>
              </a:rPr>
              <a:t> Literals and </a:t>
            </a:r>
            <a:r>
              <a:rPr lang="de-DE" err="1">
                <a:solidFill>
                  <a:schemeClr val="tx1"/>
                </a:solidFill>
                <a:cs typeface="Calibri"/>
              </a:rPr>
              <a:t>Operations</a:t>
            </a:r>
            <a:endParaRPr lang="de-DE" b="1" err="1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9E8150-D9AC-6F10-5073-83F61BEE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17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0576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FF05034-1B4F-5792-FB98-3B9D748111D7}"/>
              </a:ext>
            </a:extLst>
          </p:cNvPr>
          <p:cNvSpPr/>
          <p:nvPr/>
        </p:nvSpPr>
        <p:spPr>
          <a:xfrm>
            <a:off x="831877" y="641044"/>
            <a:ext cx="3900897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 Models</a:t>
            </a: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902" y="-12086760"/>
            <a:ext cx="25051606" cy="20065895"/>
          </a:xfr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2EE4A9A-8BD0-EF11-8509-B6E37A4F6552}"/>
              </a:ext>
            </a:extLst>
          </p:cNvPr>
          <p:cNvSpPr/>
          <p:nvPr/>
        </p:nvSpPr>
        <p:spPr>
          <a:xfrm>
            <a:off x="836775" y="1839577"/>
            <a:ext cx="3318366" cy="1235916"/>
          </a:xfrm>
          <a:prstGeom prst="roundRect">
            <a:avLst>
              <a:gd name="adj" fmla="val 8716"/>
            </a:avLst>
          </a:prstGeom>
          <a:solidFill>
            <a:srgbClr val="F0E9FD"/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>
                <a:solidFill>
                  <a:schemeClr val="tx1"/>
                </a:solidFill>
                <a:cs typeface="Calibri"/>
              </a:rPr>
              <a:t>Adapter Pattern</a:t>
            </a:r>
            <a:endParaRPr lang="de-DE">
              <a:solidFill>
                <a:schemeClr val="tx1"/>
              </a:solidFill>
              <a:cs typeface="Calibri" panose="020F0502020204030204"/>
            </a:endParaRPr>
          </a:p>
          <a:p>
            <a:pPr algn="ctr"/>
            <a:r>
              <a:rPr lang="de-DE" err="1">
                <a:solidFill>
                  <a:schemeClr val="tx1"/>
                </a:solidFill>
                <a:cs typeface="Calibri"/>
              </a:rPr>
              <a:t>Allows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new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kinds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of</a:t>
            </a:r>
            <a:r>
              <a:rPr lang="de-DE">
                <a:solidFill>
                  <a:schemeClr val="tx1"/>
                </a:solidFill>
                <a:cs typeface="Calibri"/>
              </a:rPr>
              <a:t> ODMs </a:t>
            </a:r>
            <a:r>
              <a:rPr lang="de-DE" err="1">
                <a:solidFill>
                  <a:schemeClr val="tx1"/>
                </a:solidFill>
                <a:cs typeface="Calibri"/>
              </a:rPr>
              <a:t>to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be</a:t>
            </a:r>
            <a:r>
              <a:rPr lang="de-DE">
                <a:solidFill>
                  <a:schemeClr val="tx1"/>
                </a:solidFill>
                <a:cs typeface="Calibri"/>
              </a:rPr>
              <a:t> </a:t>
            </a:r>
            <a:r>
              <a:rPr lang="de-DE" err="1">
                <a:solidFill>
                  <a:schemeClr val="tx1"/>
                </a:solidFill>
                <a:cs typeface="Calibri"/>
              </a:rPr>
              <a:t>added</a:t>
            </a:r>
            <a:r>
              <a:rPr lang="de-DE">
                <a:solidFill>
                  <a:schemeClr val="tx1"/>
                </a:solidFill>
                <a:cs typeface="Calibri"/>
              </a:rPr>
              <a:t> in </a:t>
            </a:r>
            <a:r>
              <a:rPr lang="de-DE" err="1">
                <a:solidFill>
                  <a:schemeClr val="tx1"/>
                </a:solidFill>
                <a:cs typeface="Calibri"/>
              </a:rPr>
              <a:t>the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future</a:t>
            </a:r>
            <a:endParaRPr lang="de-DE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64923F-1C6A-6BDD-9B64-B10B9F2B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18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232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078364" y="-9915780"/>
            <a:ext cx="20767154" cy="16615330"/>
          </a:xfr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316F82D-6032-29F3-6244-ECAE87657A55}"/>
              </a:ext>
            </a:extLst>
          </p:cNvPr>
          <p:cNvSpPr/>
          <p:nvPr/>
        </p:nvSpPr>
        <p:spPr>
          <a:xfrm>
            <a:off x="831877" y="641044"/>
            <a:ext cx="3900897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 Models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A4D79E7-CADB-07AE-DB60-8FA42B5ED181}"/>
              </a:ext>
            </a:extLst>
          </p:cNvPr>
          <p:cNvSpPr/>
          <p:nvPr/>
        </p:nvSpPr>
        <p:spPr>
          <a:xfrm>
            <a:off x="836775" y="4618636"/>
            <a:ext cx="3318366" cy="1112652"/>
          </a:xfrm>
          <a:prstGeom prst="roundRect">
            <a:avLst>
              <a:gd name="adj" fmla="val 8716"/>
            </a:avLst>
          </a:prstGeom>
          <a:solidFill>
            <a:srgbClr val="F0E9FD"/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 err="1">
                <a:solidFill>
                  <a:schemeClr val="tx1"/>
                </a:solidFill>
                <a:cs typeface="Calibri"/>
              </a:rPr>
              <a:t>SQLAlchemy</a:t>
            </a:r>
            <a:endParaRPr lang="de-DE">
              <a:cs typeface="Calibri" panose="020F0502020204030204"/>
            </a:endParaRPr>
          </a:p>
          <a:p>
            <a:pPr algn="ctr"/>
            <a:r>
              <a:rPr lang="de-DE">
                <a:solidFill>
                  <a:schemeClr val="tx1"/>
                </a:solidFill>
                <a:cs typeface="Calibri"/>
              </a:rPr>
              <a:t>Generates </a:t>
            </a:r>
            <a:r>
              <a:rPr lang="de-DE" err="1">
                <a:solidFill>
                  <a:schemeClr val="tx1"/>
                </a:solidFill>
                <a:cs typeface="Calibri"/>
              </a:rPr>
              <a:t>database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from</a:t>
            </a:r>
            <a:r>
              <a:rPr lang="de-DE">
                <a:solidFill>
                  <a:schemeClr val="tx1"/>
                </a:solidFill>
                <a:cs typeface="Calibri"/>
              </a:rPr>
              <a:t> Python </a:t>
            </a:r>
            <a:r>
              <a:rPr lang="de-DE" err="1">
                <a:solidFill>
                  <a:schemeClr val="tx1"/>
                </a:solidFill>
                <a:cs typeface="Calibri"/>
              </a:rPr>
              <a:t>classes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0C36785-89D8-DD4E-D768-4BD47453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19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6755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F5875A3-4BCC-846D-0405-CB69ECFC3CD9}"/>
              </a:ext>
            </a:extLst>
          </p:cNvPr>
          <p:cNvSpPr/>
          <p:nvPr/>
        </p:nvSpPr>
        <p:spPr>
          <a:xfrm>
            <a:off x="831877" y="641044"/>
            <a:ext cx="8253129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648729-E359-E152-D1E9-5344CE79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Basic </a:t>
            </a:r>
            <a:r>
              <a:rPr lang="de-DE" err="1"/>
              <a:t>structure</a:t>
            </a:r>
            <a:r>
              <a:rPr lang="de-DE"/>
              <a:t> – 3 Tier Architecture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DA394BE-F543-0505-6CBF-558169D3B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7" y="1825625"/>
            <a:ext cx="4015445" cy="435133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4F03DB4-CE92-5A7F-4DA5-13A149EC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2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056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FCB11DB-E96A-200B-C925-7156DCAD42FD}"/>
              </a:ext>
            </a:extLst>
          </p:cNvPr>
          <p:cNvSpPr/>
          <p:nvPr/>
        </p:nvSpPr>
        <p:spPr>
          <a:xfrm>
            <a:off x="831877" y="641044"/>
            <a:ext cx="5086602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16" r="18745" b="88504"/>
          <a:stretch/>
        </p:blipFill>
        <p:spPr>
          <a:xfrm>
            <a:off x="-1" y="2617"/>
            <a:ext cx="12192001" cy="685538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 - </a:t>
            </a:r>
            <a:r>
              <a:rPr lang="de-DE" err="1">
                <a:solidFill>
                  <a:schemeClr val="tx1"/>
                </a:solidFill>
                <a:cs typeface="Calibri Light"/>
              </a:rPr>
              <a:t>Application</a:t>
            </a:r>
            <a:endParaRPr lang="de-D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750D06-F9BD-1F46-A69C-EA39DAB3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20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622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082DA91-FE34-9346-B355-418A6A085F52}"/>
              </a:ext>
            </a:extLst>
          </p:cNvPr>
          <p:cNvSpPr/>
          <p:nvPr/>
        </p:nvSpPr>
        <p:spPr>
          <a:xfrm>
            <a:off x="831877" y="641044"/>
            <a:ext cx="5086602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 - </a:t>
            </a:r>
            <a:r>
              <a:rPr lang="de-DE" err="1">
                <a:solidFill>
                  <a:schemeClr val="tx1"/>
                </a:solidFill>
                <a:cs typeface="Calibri Light"/>
              </a:rPr>
              <a:t>Application</a:t>
            </a:r>
            <a:endParaRPr lang="de-DE">
              <a:solidFill>
                <a:schemeClr val="tx1"/>
              </a:solidFill>
              <a:cs typeface="Calibri Light"/>
            </a:endParaRP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707736" y="1699146"/>
            <a:ext cx="57079226" cy="45612955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B5DFC5-0441-1EBE-E40A-56355955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21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03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0FCB11DB-E96A-200B-C925-7156DCAD42FD}"/>
              </a:ext>
            </a:extLst>
          </p:cNvPr>
          <p:cNvSpPr/>
          <p:nvPr/>
        </p:nvSpPr>
        <p:spPr>
          <a:xfrm>
            <a:off x="831877" y="641044"/>
            <a:ext cx="5086602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16" r="18745" b="88504"/>
          <a:stretch/>
        </p:blipFill>
        <p:spPr>
          <a:xfrm>
            <a:off x="0" y="2616"/>
            <a:ext cx="12192000" cy="6855383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 - </a:t>
            </a:r>
            <a:r>
              <a:rPr lang="de-DE" err="1">
                <a:solidFill>
                  <a:schemeClr val="tx1"/>
                </a:solidFill>
                <a:cs typeface="Calibri Light"/>
              </a:rPr>
              <a:t>Application</a:t>
            </a:r>
            <a:endParaRPr lang="de-D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6BE8745-7F24-3C8D-6DCB-6C86B199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22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744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182401" y="-1786857"/>
            <a:ext cx="31364049" cy="25064002"/>
          </a:xfr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97BF178-0378-57CE-B63C-C47AC6E40048}"/>
              </a:ext>
            </a:extLst>
          </p:cNvPr>
          <p:cNvSpPr/>
          <p:nvPr/>
        </p:nvSpPr>
        <p:spPr>
          <a:xfrm>
            <a:off x="6340434" y="660836"/>
            <a:ext cx="3305984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34" y="384917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 - API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78ED7342-79CC-7570-F89E-97B7D1ACBB22}"/>
              </a:ext>
            </a:extLst>
          </p:cNvPr>
          <p:cNvSpPr/>
          <p:nvPr/>
        </p:nvSpPr>
        <p:spPr>
          <a:xfrm>
            <a:off x="4861059" y="1777601"/>
            <a:ext cx="2466948" cy="848285"/>
          </a:xfrm>
          <a:prstGeom prst="roundRect">
            <a:avLst>
              <a:gd name="adj" fmla="val 8716"/>
            </a:avLst>
          </a:prstGeom>
          <a:solidFill>
            <a:srgbClr val="F0E9FD"/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err="1">
                <a:solidFill>
                  <a:schemeClr val="tx1"/>
                </a:solidFill>
                <a:cs typeface="Calibri"/>
              </a:rPr>
              <a:t>Each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method</a:t>
            </a:r>
            <a:endParaRPr lang="en-US" err="1">
              <a:solidFill>
                <a:schemeClr val="tx1"/>
              </a:solidFill>
            </a:endParaRPr>
          </a:p>
          <a:p>
            <a:pPr algn="ctr"/>
            <a:r>
              <a:rPr lang="de-DE" err="1">
                <a:solidFill>
                  <a:schemeClr val="tx1"/>
                </a:solidFill>
                <a:cs typeface="Calibri"/>
              </a:rPr>
              <a:t>defines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one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endpoint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B4C122-6572-E425-D23F-148329EE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23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04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D79672A-EE4C-9B68-5949-A06C8FEA9883}"/>
              </a:ext>
            </a:extLst>
          </p:cNvPr>
          <p:cNvSpPr/>
          <p:nvPr/>
        </p:nvSpPr>
        <p:spPr>
          <a:xfrm>
            <a:off x="6340434" y="660836"/>
            <a:ext cx="4612270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34" y="384917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 - Database</a:t>
            </a: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9382" t="37926" b="34712"/>
          <a:stretch/>
        </p:blipFill>
        <p:spPr>
          <a:xfrm>
            <a:off x="0" y="0"/>
            <a:ext cx="9610949" cy="6858000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CD6CE8-1154-8704-B9BA-3E27DF802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24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5231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209234" y="-7516152"/>
            <a:ext cx="31389405" cy="25064002"/>
          </a:xfr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388C41B-0B79-880E-0B9F-84A8D9992E43}"/>
              </a:ext>
            </a:extLst>
          </p:cNvPr>
          <p:cNvSpPr/>
          <p:nvPr/>
        </p:nvSpPr>
        <p:spPr>
          <a:xfrm>
            <a:off x="838201" y="641044"/>
            <a:ext cx="7150239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90" y="384917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 Experiment </a:t>
            </a:r>
            <a:r>
              <a:rPr lang="de-DE" err="1">
                <a:solidFill>
                  <a:schemeClr val="tx1"/>
                </a:solidFill>
                <a:cs typeface="Calibri Light"/>
              </a:rPr>
              <a:t>Execution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E6ED9CF-5504-BFA0-05F1-FF6A7C5231AC}"/>
              </a:ext>
            </a:extLst>
          </p:cNvPr>
          <p:cNvSpPr/>
          <p:nvPr/>
        </p:nvSpPr>
        <p:spPr>
          <a:xfrm>
            <a:off x="7336187" y="4147989"/>
            <a:ext cx="4326895" cy="2210826"/>
          </a:xfrm>
          <a:prstGeom prst="roundRect">
            <a:avLst>
              <a:gd name="adj" fmla="val 8716"/>
            </a:avLst>
          </a:prstGeom>
          <a:solidFill>
            <a:srgbClr val="F0E9FD"/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>
                <a:solidFill>
                  <a:schemeClr val="tx1"/>
                </a:solidFill>
                <a:cs typeface="Calibri"/>
              </a:rPr>
              <a:t>Task</a:t>
            </a:r>
            <a:endParaRPr lang="de-DE">
              <a:solidFill>
                <a:schemeClr val="tx1"/>
              </a:solidFill>
              <a:cs typeface="Calibri" panose="020F0502020204030204"/>
            </a:endParaRPr>
          </a:p>
          <a:p>
            <a:pPr algn="ctr"/>
            <a:r>
              <a:rPr lang="de-DE">
                <a:solidFill>
                  <a:schemeClr val="tx1"/>
                </a:solidFill>
                <a:cs typeface="Calibri" panose="020F0502020204030204"/>
              </a:rPr>
              <a:t>Fair </a:t>
            </a:r>
            <a:r>
              <a:rPr lang="de-DE" err="1">
                <a:solidFill>
                  <a:schemeClr val="tx1"/>
                </a:solidFill>
                <a:cs typeface="Calibri"/>
              </a:rPr>
              <a:t>distribution</a:t>
            </a:r>
            <a:r>
              <a:rPr lang="de-DE">
                <a:solidFill>
                  <a:schemeClr val="tx1"/>
                </a:solidFill>
                <a:cs typeface="Calibri"/>
              </a:rPr>
              <a:t> </a:t>
            </a:r>
            <a:r>
              <a:rPr lang="de-DE" err="1">
                <a:solidFill>
                  <a:schemeClr val="tx1"/>
                </a:solidFill>
                <a:cs typeface="Calibri"/>
              </a:rPr>
              <a:t>of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resources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among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users</a:t>
            </a: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de-DE" b="1" err="1">
                <a:solidFill>
                  <a:schemeClr val="tx1"/>
                </a:solidFill>
                <a:cs typeface="Calibri"/>
              </a:rPr>
              <a:t>Issue</a:t>
            </a:r>
            <a:endParaRPr lang="de-DE" b="1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de-DE" err="1">
                <a:solidFill>
                  <a:schemeClr val="tx1"/>
                </a:solidFill>
                <a:cs typeface="Calibri"/>
              </a:rPr>
              <a:t>Can't</a:t>
            </a:r>
            <a:r>
              <a:rPr lang="de-DE">
                <a:solidFill>
                  <a:schemeClr val="tx1"/>
                </a:solidFill>
                <a:cs typeface="Calibri"/>
              </a:rPr>
              <a:t> </a:t>
            </a:r>
            <a:r>
              <a:rPr lang="de-DE" err="1">
                <a:solidFill>
                  <a:schemeClr val="tx1"/>
                </a:solidFill>
                <a:cs typeface="Calibri"/>
              </a:rPr>
              <a:t>predict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number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of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users</a:t>
            </a:r>
            <a:endParaRPr lang="de-DE">
              <a:solidFill>
                <a:schemeClr val="tx1"/>
              </a:solidFill>
              <a:cs typeface="Calibri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de-DE" b="1">
                <a:solidFill>
                  <a:schemeClr val="tx1"/>
                </a:solidFill>
                <a:ea typeface="+mn-lt"/>
                <a:cs typeface="+mn-lt"/>
              </a:rPr>
              <a:t>Solution</a:t>
            </a:r>
            <a:endParaRPr lang="de-DE">
              <a:solidFill>
                <a:schemeClr val="tx1"/>
              </a:solidFill>
              <a:ea typeface="+mn-lt"/>
              <a:cs typeface="+mn-lt"/>
            </a:endParaRPr>
          </a:p>
          <a:p>
            <a:pPr algn="ctr"/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2 </a:t>
            </a:r>
            <a:r>
              <a:rPr lang="de-DE" err="1">
                <a:solidFill>
                  <a:schemeClr val="tx1"/>
                </a:solidFill>
                <a:ea typeface="+mn-lt"/>
                <a:cs typeface="+mn-lt"/>
              </a:rPr>
              <a:t>stage</a:t>
            </a: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de-DE" err="1">
                <a:solidFill>
                  <a:schemeClr val="tx1"/>
                </a:solidFill>
                <a:ea typeface="+mn-lt"/>
                <a:cs typeface="+mn-lt"/>
              </a:rPr>
              <a:t>scheduler</a:t>
            </a:r>
            <a:endParaRPr lang="de-DE" err="1">
              <a:solidFill>
                <a:schemeClr val="tx1"/>
              </a:solidFill>
              <a:cs typeface="Calibri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06A293D-2272-A7F6-51CC-68ED305E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25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571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816" t="30552" r="44085" b="54585"/>
          <a:stretch/>
        </p:blipFill>
        <p:spPr>
          <a:xfrm>
            <a:off x="-1" y="0"/>
            <a:ext cx="12192001" cy="6858000"/>
          </a:xfr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3E308071-46FF-B05A-0633-599469BAB16F}"/>
              </a:ext>
            </a:extLst>
          </p:cNvPr>
          <p:cNvSpPr/>
          <p:nvPr/>
        </p:nvSpPr>
        <p:spPr>
          <a:xfrm>
            <a:off x="838201" y="641044"/>
            <a:ext cx="7150239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90" y="384917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 Experiment </a:t>
            </a:r>
            <a:r>
              <a:rPr lang="de-DE" err="1">
                <a:solidFill>
                  <a:schemeClr val="tx1"/>
                </a:solidFill>
                <a:cs typeface="Calibri Light"/>
              </a:rPr>
              <a:t>Execution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435165CE-2C6B-FF0F-074F-F5616627860A}"/>
              </a:ext>
            </a:extLst>
          </p:cNvPr>
          <p:cNvSpPr/>
          <p:nvPr/>
        </p:nvSpPr>
        <p:spPr>
          <a:xfrm>
            <a:off x="825569" y="2119725"/>
            <a:ext cx="2746866" cy="1112652"/>
          </a:xfrm>
          <a:prstGeom prst="roundRect">
            <a:avLst>
              <a:gd name="adj" fmla="val 8716"/>
            </a:avLst>
          </a:prstGeom>
          <a:solidFill>
            <a:srgbClr val="F0E9FD"/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>
                <a:solidFill>
                  <a:schemeClr val="tx1"/>
                </a:solidFill>
                <a:cs typeface="Calibri"/>
              </a:rPr>
              <a:t>First </a:t>
            </a:r>
            <a:r>
              <a:rPr lang="de-DE" b="1" err="1">
                <a:solidFill>
                  <a:schemeClr val="tx1"/>
                </a:solidFill>
                <a:cs typeface="Calibri"/>
              </a:rPr>
              <a:t>stage</a:t>
            </a:r>
            <a:endParaRPr lang="de-DE" err="1">
              <a:solidFill>
                <a:schemeClr val="tx1"/>
              </a:solidFill>
              <a:cs typeface="Calibri" panose="020F0502020204030204"/>
            </a:endParaRPr>
          </a:p>
          <a:p>
            <a:pPr algn="ctr"/>
            <a:r>
              <a:rPr lang="de-DE">
                <a:solidFill>
                  <a:schemeClr val="tx1"/>
                </a:solidFill>
                <a:cs typeface="Calibri"/>
              </a:rPr>
              <a:t>Scheduler </a:t>
            </a:r>
            <a:r>
              <a:rPr lang="de-DE" err="1">
                <a:solidFill>
                  <a:schemeClr val="tx1"/>
                </a:solidFill>
                <a:cs typeface="Calibri"/>
              </a:rPr>
              <a:t>for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experiments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F10B6F-99B2-95BE-780E-5CB89F714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26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88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9">
            <a:extLst>
              <a:ext uri="{FF2B5EF4-FFF2-40B4-BE49-F238E27FC236}">
                <a16:creationId xmlns:a16="http://schemas.microsoft.com/office/drawing/2014/main" id="{CA950CB0-B72D-1930-702D-3E4C98B4F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51377" y="-14907820"/>
            <a:ext cx="57786234" cy="46141209"/>
          </a:xfrm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6FDCDBC5-8AE5-2589-43F0-A655AC737964}"/>
              </a:ext>
            </a:extLst>
          </p:cNvPr>
          <p:cNvSpPr/>
          <p:nvPr/>
        </p:nvSpPr>
        <p:spPr>
          <a:xfrm>
            <a:off x="838201" y="641044"/>
            <a:ext cx="7150239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90" y="384917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Backend Experiment </a:t>
            </a:r>
            <a:r>
              <a:rPr lang="de-DE" err="1">
                <a:solidFill>
                  <a:schemeClr val="tx1"/>
                </a:solidFill>
                <a:cs typeface="Calibri Light"/>
              </a:rPr>
              <a:t>Execution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DACB23D-FC78-F803-C937-4F7E558DD7A7}"/>
              </a:ext>
            </a:extLst>
          </p:cNvPr>
          <p:cNvSpPr/>
          <p:nvPr/>
        </p:nvSpPr>
        <p:spPr>
          <a:xfrm>
            <a:off x="7986127" y="1817165"/>
            <a:ext cx="2937366" cy="1112652"/>
          </a:xfrm>
          <a:prstGeom prst="roundRect">
            <a:avLst>
              <a:gd name="adj" fmla="val 8716"/>
            </a:avLst>
          </a:prstGeom>
          <a:solidFill>
            <a:srgbClr val="F0E9FD"/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b="1">
                <a:solidFill>
                  <a:schemeClr val="tx1"/>
                </a:solidFill>
                <a:cs typeface="Calibri"/>
              </a:rPr>
              <a:t>Second </a:t>
            </a:r>
            <a:r>
              <a:rPr lang="de-DE" b="1" err="1">
                <a:solidFill>
                  <a:schemeClr val="tx1"/>
                </a:solidFill>
                <a:cs typeface="Calibri"/>
              </a:rPr>
              <a:t>stage</a:t>
            </a:r>
            <a:endParaRPr lang="de-DE" err="1">
              <a:solidFill>
                <a:schemeClr val="tx1"/>
              </a:solidFill>
              <a:cs typeface="Calibri" panose="020F0502020204030204"/>
            </a:endParaRPr>
          </a:p>
          <a:p>
            <a:pPr algn="ctr"/>
            <a:r>
              <a:rPr lang="de-DE">
                <a:solidFill>
                  <a:schemeClr val="tx1"/>
                </a:solidFill>
                <a:cs typeface="Calibri"/>
              </a:rPr>
              <a:t>Scheduler </a:t>
            </a:r>
            <a:r>
              <a:rPr lang="de-DE" err="1">
                <a:solidFill>
                  <a:schemeClr val="tx1"/>
                </a:solidFill>
                <a:cs typeface="Calibri"/>
              </a:rPr>
              <a:t>for</a:t>
            </a:r>
            <a:r>
              <a:rPr lang="de-DE">
                <a:solidFill>
                  <a:schemeClr val="tx1"/>
                </a:solidFill>
                <a:cs typeface="Calibri"/>
              </a:rPr>
              <a:t> individual </a:t>
            </a:r>
            <a:r>
              <a:rPr lang="de-DE" err="1">
                <a:solidFill>
                  <a:schemeClr val="tx1"/>
                </a:solidFill>
                <a:cs typeface="Calibri"/>
              </a:rPr>
              <a:t>Outlier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Detection</a:t>
            </a:r>
            <a:r>
              <a:rPr lang="de-DE">
                <a:solidFill>
                  <a:schemeClr val="tx1"/>
                </a:solidFill>
                <a:cs typeface="Calibri"/>
              </a:rPr>
              <a:t> </a:t>
            </a:r>
            <a:r>
              <a:rPr lang="de-DE" err="1">
                <a:solidFill>
                  <a:schemeClr val="tx1"/>
                </a:solidFill>
                <a:cs typeface="Calibri"/>
              </a:rPr>
              <a:t>Algorithms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581BC8-075F-F1AF-C384-AEFEED94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27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88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6">
            <a:extLst>
              <a:ext uri="{FF2B5EF4-FFF2-40B4-BE49-F238E27FC236}">
                <a16:creationId xmlns:a16="http://schemas.microsoft.com/office/drawing/2014/main" id="{9AF59832-ED8E-32BA-A388-BADEF8863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4674" y="1188409"/>
            <a:ext cx="6474002" cy="5478114"/>
          </a:xfr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FC82564-E94A-8845-F90A-38D13E105204}"/>
              </a:ext>
            </a:extLst>
          </p:cNvPr>
          <p:cNvSpPr/>
          <p:nvPr/>
        </p:nvSpPr>
        <p:spPr>
          <a:xfrm>
            <a:off x="913875" y="641044"/>
            <a:ext cx="2291549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5F473EB-81DE-E703-BCB4-657ECF70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28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1174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AFDB8F45-CFEC-9A6C-C083-3AB7CEE6D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569" t="70421" r="30935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Rechteck: abgerundete Ecken 3">
            <a:extLst>
              <a:ext uri="{FF2B5EF4-FFF2-40B4-BE49-F238E27FC236}">
                <a16:creationId xmlns:a16="http://schemas.microsoft.com/office/drawing/2014/main" id="{C74ACCF7-03A0-E12E-107D-0DD3380031A9}"/>
              </a:ext>
            </a:extLst>
          </p:cNvPr>
          <p:cNvSpPr/>
          <p:nvPr/>
        </p:nvSpPr>
        <p:spPr>
          <a:xfrm>
            <a:off x="6340053" y="659479"/>
            <a:ext cx="4063079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34" y="384917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Frontend </a:t>
            </a:r>
            <a:r>
              <a:rPr lang="de-DE" err="1">
                <a:solidFill>
                  <a:schemeClr val="tx1"/>
                </a:solidFill>
                <a:cs typeface="Calibri Light"/>
              </a:rPr>
              <a:t>models</a:t>
            </a:r>
            <a:endParaRPr lang="de-D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F79FE9-9001-E19B-382B-A884F0589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29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488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9C51BBA-E1B0-2E80-B340-17174319EBB9}"/>
              </a:ext>
            </a:extLst>
          </p:cNvPr>
          <p:cNvSpPr/>
          <p:nvPr/>
        </p:nvSpPr>
        <p:spPr>
          <a:xfrm>
            <a:off x="831877" y="641044"/>
            <a:ext cx="8734909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E9B9FAD-21A7-A70B-497B-64708CE1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 Tier Architecture – </a:t>
            </a:r>
            <a:r>
              <a:rPr lang="de-DE" err="1"/>
              <a:t>Presentation</a:t>
            </a:r>
            <a:r>
              <a:rPr lang="de-DE"/>
              <a:t> Tier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E030FD8-AFC7-0816-97AC-C8D610E84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7" y="1825625"/>
            <a:ext cx="4015445" cy="435133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40DD3B-7C1E-84EF-A5E2-F1AE2066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3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4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AFDB8F45-CFEC-9A6C-C083-3AB7CEE6D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731853" y="-16327244"/>
            <a:ext cx="27400180" cy="23185244"/>
          </a:xfrm>
        </p:spPr>
      </p:pic>
      <p:sp>
        <p:nvSpPr>
          <p:cNvPr id="5" name="Rechteck: abgerundete Ecken 3">
            <a:extLst>
              <a:ext uri="{FF2B5EF4-FFF2-40B4-BE49-F238E27FC236}">
                <a16:creationId xmlns:a16="http://schemas.microsoft.com/office/drawing/2014/main" id="{BCE73E80-466B-DDF6-2308-0EAC62601668}"/>
              </a:ext>
            </a:extLst>
          </p:cNvPr>
          <p:cNvSpPr/>
          <p:nvPr/>
        </p:nvSpPr>
        <p:spPr>
          <a:xfrm>
            <a:off x="6340053" y="659479"/>
            <a:ext cx="4063079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34" y="384917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Frontend </a:t>
            </a:r>
            <a:r>
              <a:rPr lang="de-DE" err="1">
                <a:solidFill>
                  <a:schemeClr val="tx1"/>
                </a:solidFill>
                <a:cs typeface="Calibri Light"/>
              </a:rPr>
              <a:t>models</a:t>
            </a:r>
            <a:endParaRPr lang="de-D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9F6985D-8AF9-45FD-2CF1-A2791DEA20F4}"/>
              </a:ext>
            </a:extLst>
          </p:cNvPr>
          <p:cNvSpPr/>
          <p:nvPr/>
        </p:nvSpPr>
        <p:spPr>
          <a:xfrm>
            <a:off x="6867525" y="1855410"/>
            <a:ext cx="984250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5516A86-A226-C968-C81D-6290DE57C135}"/>
              </a:ext>
            </a:extLst>
          </p:cNvPr>
          <p:cNvSpPr/>
          <p:nvPr/>
        </p:nvSpPr>
        <p:spPr>
          <a:xfrm>
            <a:off x="3079750" y="1855410"/>
            <a:ext cx="984250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A887AB-F8DE-14E8-BD38-6541BAE73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30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07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AFDB8F45-CFEC-9A6C-C083-3AB7CEE6D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731853" y="-16327244"/>
            <a:ext cx="27400180" cy="23185244"/>
          </a:xfrm>
        </p:spPr>
      </p:pic>
      <p:sp>
        <p:nvSpPr>
          <p:cNvPr id="5" name="Rechteck: abgerundete Ecken 3">
            <a:extLst>
              <a:ext uri="{FF2B5EF4-FFF2-40B4-BE49-F238E27FC236}">
                <a16:creationId xmlns:a16="http://schemas.microsoft.com/office/drawing/2014/main" id="{320CFF08-D3C1-5943-2D7A-688620D70B3D}"/>
              </a:ext>
            </a:extLst>
          </p:cNvPr>
          <p:cNvSpPr/>
          <p:nvPr/>
        </p:nvSpPr>
        <p:spPr>
          <a:xfrm>
            <a:off x="6340053" y="659479"/>
            <a:ext cx="4063079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434" y="384917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Frontend </a:t>
            </a:r>
            <a:r>
              <a:rPr lang="de-DE" err="1">
                <a:solidFill>
                  <a:schemeClr val="tx1"/>
                </a:solidFill>
                <a:cs typeface="Calibri Light"/>
              </a:rPr>
              <a:t>models</a:t>
            </a:r>
            <a:endParaRPr lang="de-DE">
              <a:solidFill>
                <a:schemeClr val="tx1"/>
              </a:solidFill>
              <a:cs typeface="Calibri Light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9F6985D-8AF9-45FD-2CF1-A2791DEA20F4}"/>
              </a:ext>
            </a:extLst>
          </p:cNvPr>
          <p:cNvSpPr/>
          <p:nvPr/>
        </p:nvSpPr>
        <p:spPr>
          <a:xfrm>
            <a:off x="6867525" y="1855410"/>
            <a:ext cx="984250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5516A86-A226-C968-C81D-6290DE57C135}"/>
              </a:ext>
            </a:extLst>
          </p:cNvPr>
          <p:cNvSpPr/>
          <p:nvPr/>
        </p:nvSpPr>
        <p:spPr>
          <a:xfrm>
            <a:off x="3079750" y="1855410"/>
            <a:ext cx="984250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22CF71-8540-BE6B-EEE9-7EE99FD10C9F}"/>
              </a:ext>
            </a:extLst>
          </p:cNvPr>
          <p:cNvSpPr/>
          <p:nvPr/>
        </p:nvSpPr>
        <p:spPr>
          <a:xfrm>
            <a:off x="6779569" y="3549740"/>
            <a:ext cx="1545655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444312A-5CDB-6FA2-6DD8-E3D28BF6F97F}"/>
              </a:ext>
            </a:extLst>
          </p:cNvPr>
          <p:cNvSpPr/>
          <p:nvPr/>
        </p:nvSpPr>
        <p:spPr>
          <a:xfrm>
            <a:off x="6782563" y="3660308"/>
            <a:ext cx="1539685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6738119-37BE-4780-5F50-88CC3726F061}"/>
              </a:ext>
            </a:extLst>
          </p:cNvPr>
          <p:cNvSpPr/>
          <p:nvPr/>
        </p:nvSpPr>
        <p:spPr>
          <a:xfrm>
            <a:off x="8503782" y="4502986"/>
            <a:ext cx="1545655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09591D4-6070-DDCE-ACA9-EE08A225E767}"/>
              </a:ext>
            </a:extLst>
          </p:cNvPr>
          <p:cNvSpPr/>
          <p:nvPr/>
        </p:nvSpPr>
        <p:spPr>
          <a:xfrm>
            <a:off x="8506776" y="4613554"/>
            <a:ext cx="1545655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B011389-FAFE-D22C-2266-0F3E23F72CAD}"/>
              </a:ext>
            </a:extLst>
          </p:cNvPr>
          <p:cNvSpPr/>
          <p:nvPr/>
        </p:nvSpPr>
        <p:spPr>
          <a:xfrm>
            <a:off x="6779575" y="4864554"/>
            <a:ext cx="1545655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37AD05A-75AB-B835-7ADB-0D289F0F2D44}"/>
              </a:ext>
            </a:extLst>
          </p:cNvPr>
          <p:cNvSpPr/>
          <p:nvPr/>
        </p:nvSpPr>
        <p:spPr>
          <a:xfrm>
            <a:off x="6776593" y="4975122"/>
            <a:ext cx="1545655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E4409A0-265B-2C5D-7A3B-3FE0909E370B}"/>
              </a:ext>
            </a:extLst>
          </p:cNvPr>
          <p:cNvSpPr/>
          <p:nvPr/>
        </p:nvSpPr>
        <p:spPr>
          <a:xfrm>
            <a:off x="6998447" y="6206272"/>
            <a:ext cx="1099740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0385A49-751F-C41B-6A25-0C155DC128A6}"/>
              </a:ext>
            </a:extLst>
          </p:cNvPr>
          <p:cNvSpPr/>
          <p:nvPr/>
        </p:nvSpPr>
        <p:spPr>
          <a:xfrm>
            <a:off x="6998447" y="6318614"/>
            <a:ext cx="1099740" cy="104592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0D5A3D26-C513-07A6-880A-7E1834F34CFE}"/>
              </a:ext>
            </a:extLst>
          </p:cNvPr>
          <p:cNvSpPr/>
          <p:nvPr/>
        </p:nvSpPr>
        <p:spPr>
          <a:xfrm>
            <a:off x="3201957" y="6036027"/>
            <a:ext cx="1115286" cy="98988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4E969A1-ED83-4E3B-A27A-8B2490FD9AC7}"/>
              </a:ext>
            </a:extLst>
          </p:cNvPr>
          <p:cNvSpPr/>
          <p:nvPr/>
        </p:nvSpPr>
        <p:spPr>
          <a:xfrm>
            <a:off x="3200401" y="6144794"/>
            <a:ext cx="1115287" cy="98988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4DCE73AD-A34C-86A0-E2AA-F432B7988C1C}"/>
              </a:ext>
            </a:extLst>
          </p:cNvPr>
          <p:cNvSpPr/>
          <p:nvPr/>
        </p:nvSpPr>
        <p:spPr>
          <a:xfrm>
            <a:off x="4681567" y="6038369"/>
            <a:ext cx="1534750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C388AB25-6E24-EC28-4304-A132613B0CC5}"/>
              </a:ext>
            </a:extLst>
          </p:cNvPr>
          <p:cNvSpPr/>
          <p:nvPr/>
        </p:nvSpPr>
        <p:spPr>
          <a:xfrm>
            <a:off x="4681565" y="6150662"/>
            <a:ext cx="1534750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DBF0BCE-2136-151D-1070-4396DF4E7991}"/>
              </a:ext>
            </a:extLst>
          </p:cNvPr>
          <p:cNvSpPr/>
          <p:nvPr/>
        </p:nvSpPr>
        <p:spPr>
          <a:xfrm>
            <a:off x="2275306" y="3600602"/>
            <a:ext cx="1115286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E0CB13C-8D95-2512-4289-EA7291DE43F0}"/>
              </a:ext>
            </a:extLst>
          </p:cNvPr>
          <p:cNvSpPr/>
          <p:nvPr/>
        </p:nvSpPr>
        <p:spPr>
          <a:xfrm>
            <a:off x="2275306" y="3711170"/>
            <a:ext cx="1115286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DB36947-F1FD-9577-F57D-3377C87652CD}"/>
              </a:ext>
            </a:extLst>
          </p:cNvPr>
          <p:cNvSpPr/>
          <p:nvPr/>
        </p:nvSpPr>
        <p:spPr>
          <a:xfrm>
            <a:off x="2948713" y="4670052"/>
            <a:ext cx="1234265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C8DE3A80-9C78-038E-C20B-850E91994816}"/>
              </a:ext>
            </a:extLst>
          </p:cNvPr>
          <p:cNvSpPr/>
          <p:nvPr/>
        </p:nvSpPr>
        <p:spPr>
          <a:xfrm>
            <a:off x="2948713" y="4780620"/>
            <a:ext cx="1234265" cy="100390"/>
          </a:xfrm>
          <a:prstGeom prst="rect">
            <a:avLst/>
          </a:prstGeom>
          <a:solidFill>
            <a:srgbClr val="925F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7CF0B6-BCF4-F4BB-F964-C1C4B3A2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31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98294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6C39730-2F54-0573-31E4-B3702C6F84F5}"/>
              </a:ext>
            </a:extLst>
          </p:cNvPr>
          <p:cNvSpPr/>
          <p:nvPr/>
        </p:nvSpPr>
        <p:spPr>
          <a:xfrm>
            <a:off x="838201" y="641044"/>
            <a:ext cx="7772400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9EF6C01-25BD-477A-C66E-0CBA11EA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Structure</a:t>
            </a:r>
            <a:r>
              <a:rPr lang="de-DE"/>
              <a:t> of </a:t>
            </a:r>
            <a:r>
              <a:rPr lang="de-DE" err="1"/>
              <a:t>Component</a:t>
            </a:r>
            <a:r>
              <a:rPr lang="de-DE"/>
              <a:t> </a:t>
            </a:r>
            <a:r>
              <a:rPr lang="de-DE" err="1"/>
              <a:t>diagrams</a:t>
            </a:r>
            <a:r>
              <a:rPr lang="de-DE"/>
              <a:t>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35045BD-430D-4F04-16B5-72FF47978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1851" y="1371323"/>
            <a:ext cx="3017780" cy="557534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D93999-66E6-2AF2-7854-EB214082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32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540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09532187-36E4-D56F-C271-355620092780}"/>
              </a:ext>
            </a:extLst>
          </p:cNvPr>
          <p:cNvSpPr/>
          <p:nvPr/>
        </p:nvSpPr>
        <p:spPr>
          <a:xfrm>
            <a:off x="913875" y="641044"/>
            <a:ext cx="2291549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</a:t>
            </a:r>
            <a:endParaRPr lang="de-DE"/>
          </a:p>
        </p:txBody>
      </p:sp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954" y="1398111"/>
            <a:ext cx="11761442" cy="996092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99B531-9C1E-A5EB-8812-E11E2A2F9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33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455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914" t="26895" r="50291" b="49995"/>
          <a:stretch/>
        </p:blipFill>
        <p:spPr>
          <a:xfrm>
            <a:off x="0" y="-1"/>
            <a:ext cx="12192000" cy="6858001"/>
          </a:xfrm>
        </p:spPr>
      </p:pic>
      <p:sp>
        <p:nvSpPr>
          <p:cNvPr id="5" name="Rechteck: abgerundete Ecken 3">
            <a:extLst>
              <a:ext uri="{FF2B5EF4-FFF2-40B4-BE49-F238E27FC236}">
                <a16:creationId xmlns:a16="http://schemas.microsoft.com/office/drawing/2014/main" id="{557DF5D3-BA61-9C7B-9DF5-01E218A0B9F5}"/>
              </a:ext>
            </a:extLst>
          </p:cNvPr>
          <p:cNvSpPr/>
          <p:nvPr/>
        </p:nvSpPr>
        <p:spPr>
          <a:xfrm>
            <a:off x="913875" y="641044"/>
            <a:ext cx="64648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Basic Components</a:t>
            </a: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6C531DF-AB23-3DB3-A3F8-22CCAAF2B214}"/>
              </a:ext>
            </a:extLst>
          </p:cNvPr>
          <p:cNvSpPr/>
          <p:nvPr/>
        </p:nvSpPr>
        <p:spPr>
          <a:xfrm>
            <a:off x="591351" y="1690689"/>
            <a:ext cx="1410704" cy="1081388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33BBCD-D13D-F3E8-AC7C-3C49D803F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34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25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25775" y="-7979728"/>
            <a:ext cx="35039521" cy="29675456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6C531DF-AB23-3DB3-A3F8-22CCAAF2B214}"/>
              </a:ext>
            </a:extLst>
          </p:cNvPr>
          <p:cNvSpPr/>
          <p:nvPr/>
        </p:nvSpPr>
        <p:spPr>
          <a:xfrm>
            <a:off x="2169893" y="1690687"/>
            <a:ext cx="1660961" cy="1947661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: abgerundete Ecken 3">
            <a:extLst>
              <a:ext uri="{FF2B5EF4-FFF2-40B4-BE49-F238E27FC236}">
                <a16:creationId xmlns:a16="http://schemas.microsoft.com/office/drawing/2014/main" id="{1928650B-6B36-0CF9-5CD0-36D9711D6BE9}"/>
              </a:ext>
            </a:extLst>
          </p:cNvPr>
          <p:cNvSpPr/>
          <p:nvPr/>
        </p:nvSpPr>
        <p:spPr>
          <a:xfrm>
            <a:off x="913875" y="641044"/>
            <a:ext cx="64648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611BB0E-EBB3-79DD-CCBA-F3520801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Basic Components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AB448DC-5AC1-0B7E-C49B-DC3AE540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35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844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25775" y="-7979728"/>
            <a:ext cx="35039521" cy="29675456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6C531DF-AB23-3DB3-A3F8-22CCAAF2B214}"/>
              </a:ext>
            </a:extLst>
          </p:cNvPr>
          <p:cNvSpPr/>
          <p:nvPr/>
        </p:nvSpPr>
        <p:spPr>
          <a:xfrm>
            <a:off x="3998693" y="1690688"/>
            <a:ext cx="1410705" cy="1148765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: abgerundete Ecken 3">
            <a:extLst>
              <a:ext uri="{FF2B5EF4-FFF2-40B4-BE49-F238E27FC236}">
                <a16:creationId xmlns:a16="http://schemas.microsoft.com/office/drawing/2014/main" id="{E411EFEA-5AE1-D6E3-61C8-7E21AE81979A}"/>
              </a:ext>
            </a:extLst>
          </p:cNvPr>
          <p:cNvSpPr/>
          <p:nvPr/>
        </p:nvSpPr>
        <p:spPr>
          <a:xfrm>
            <a:off x="913875" y="641044"/>
            <a:ext cx="64648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3C7F38C-889E-7EBD-4830-F9E888416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Basic Components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6E5F373-BE09-B536-1DDF-40C4F49C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36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5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25775" y="-7979728"/>
            <a:ext cx="35039521" cy="29675456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6C531DF-AB23-3DB3-A3F8-22CCAAF2B214}"/>
              </a:ext>
            </a:extLst>
          </p:cNvPr>
          <p:cNvSpPr/>
          <p:nvPr/>
        </p:nvSpPr>
        <p:spPr>
          <a:xfrm>
            <a:off x="8715071" y="1690687"/>
            <a:ext cx="1439581" cy="1216141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: abgerundete Ecken 3">
            <a:extLst>
              <a:ext uri="{FF2B5EF4-FFF2-40B4-BE49-F238E27FC236}">
                <a16:creationId xmlns:a16="http://schemas.microsoft.com/office/drawing/2014/main" id="{568C8BCF-FA71-739B-DB67-077CF88A803B}"/>
              </a:ext>
            </a:extLst>
          </p:cNvPr>
          <p:cNvSpPr/>
          <p:nvPr/>
        </p:nvSpPr>
        <p:spPr>
          <a:xfrm>
            <a:off x="913875" y="641044"/>
            <a:ext cx="64648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707ECA0-2850-15B2-D35C-7FAE2761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Basic Components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F2C441E-861B-84C2-1001-34BB2E584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37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9274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225775" y="-7979728"/>
            <a:ext cx="35039521" cy="29675456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6C531DF-AB23-3DB3-A3F8-22CCAAF2B214}"/>
              </a:ext>
            </a:extLst>
          </p:cNvPr>
          <p:cNvSpPr/>
          <p:nvPr/>
        </p:nvSpPr>
        <p:spPr>
          <a:xfrm>
            <a:off x="5499100" y="1600200"/>
            <a:ext cx="1524000" cy="3924300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: abgerundete Ecken 3">
            <a:extLst>
              <a:ext uri="{FF2B5EF4-FFF2-40B4-BE49-F238E27FC236}">
                <a16:creationId xmlns:a16="http://schemas.microsoft.com/office/drawing/2014/main" id="{BED3ADF0-CB6F-BDBB-4582-3D2500E7EE1D}"/>
              </a:ext>
            </a:extLst>
          </p:cNvPr>
          <p:cNvSpPr/>
          <p:nvPr/>
        </p:nvSpPr>
        <p:spPr>
          <a:xfrm>
            <a:off x="913875" y="641044"/>
            <a:ext cx="64648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06112F0-BF52-865B-E65F-F40BD27F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Basic Components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5385BE8-BC87-E1C6-C51F-794CC9AC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38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678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954" y="1398111"/>
            <a:ext cx="11761442" cy="9960928"/>
          </a:xfrm>
        </p:spPr>
      </p:pic>
      <p:sp>
        <p:nvSpPr>
          <p:cNvPr id="6" name="Rechteck: abgerundete Ecken 3">
            <a:extLst>
              <a:ext uri="{FF2B5EF4-FFF2-40B4-BE49-F238E27FC236}">
                <a16:creationId xmlns:a16="http://schemas.microsoft.com/office/drawing/2014/main" id="{6499B349-7572-BF89-19D0-1CD09B164E67}"/>
              </a:ext>
            </a:extLst>
          </p:cNvPr>
          <p:cNvSpPr/>
          <p:nvPr/>
        </p:nvSpPr>
        <p:spPr>
          <a:xfrm>
            <a:off x="913875" y="641044"/>
            <a:ext cx="23119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18633C0-6D91-5573-3D24-668EE36A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</a:t>
            </a:r>
            <a:endParaRPr lang="de-DE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C8A66EC2-552F-C6B6-DBA9-C566EA93DDFA}"/>
              </a:ext>
            </a:extLst>
          </p:cNvPr>
          <p:cNvSpPr/>
          <p:nvPr/>
        </p:nvSpPr>
        <p:spPr>
          <a:xfrm>
            <a:off x="6663834" y="4652253"/>
            <a:ext cx="3318366" cy="1325563"/>
          </a:xfrm>
          <a:prstGeom prst="roundRect">
            <a:avLst>
              <a:gd name="adj" fmla="val 8716"/>
            </a:avLst>
          </a:prstGeom>
          <a:solidFill>
            <a:srgbClr val="F0E9FD"/>
          </a:solidFill>
          <a:ln w="12700"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Tx/>
              <a:buChar char="-"/>
            </a:pPr>
            <a:r>
              <a:rPr lang="de-DE" b="1">
                <a:solidFill>
                  <a:schemeClr val="tx1"/>
                </a:solidFill>
              </a:rPr>
              <a:t>single-page </a:t>
            </a:r>
            <a:r>
              <a:rPr lang="de-DE" b="1" err="1">
                <a:solidFill>
                  <a:schemeClr val="tx1"/>
                </a:solidFill>
              </a:rPr>
              <a:t>application</a:t>
            </a:r>
            <a:r>
              <a:rPr lang="de-DE" b="1">
                <a:solidFill>
                  <a:schemeClr val="tx1"/>
                </a:solidFill>
              </a:rPr>
              <a:t> (SPA)</a:t>
            </a:r>
          </a:p>
          <a:p>
            <a:pPr marL="285750" indent="-285750">
              <a:buFontTx/>
              <a:buChar char="-"/>
            </a:pPr>
            <a:r>
              <a:rPr lang="de-DE" b="1">
                <a:solidFill>
                  <a:schemeClr val="tx1"/>
                </a:solidFill>
              </a:rPr>
              <a:t>Vue Router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9E6A2902-5A93-1DB1-20AF-02A97C8F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39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783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E3110C2-E9E7-95A7-2D33-453F54FC45F5}"/>
              </a:ext>
            </a:extLst>
          </p:cNvPr>
          <p:cNvSpPr/>
          <p:nvPr/>
        </p:nvSpPr>
        <p:spPr>
          <a:xfrm>
            <a:off x="831877" y="641044"/>
            <a:ext cx="8439941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39123C-D3E2-1DA9-E60A-4282B357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 Tier Architecture – </a:t>
            </a:r>
            <a:r>
              <a:rPr lang="de-DE" err="1"/>
              <a:t>Application</a:t>
            </a:r>
            <a:r>
              <a:rPr lang="de-DE"/>
              <a:t> Tier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2E8948D-85C3-FA23-2823-7B1FC5061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7" y="1825625"/>
            <a:ext cx="4015445" cy="435133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C817A15-1069-36FD-360C-EFE3E887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4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104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556261" y="-1799303"/>
            <a:ext cx="41116098" cy="34821793"/>
          </a:xfrm>
        </p:spPr>
      </p:pic>
      <p:sp>
        <p:nvSpPr>
          <p:cNvPr id="5" name="Rechteck: abgerundete Ecken 3">
            <a:extLst>
              <a:ext uri="{FF2B5EF4-FFF2-40B4-BE49-F238E27FC236}">
                <a16:creationId xmlns:a16="http://schemas.microsoft.com/office/drawing/2014/main" id="{D6A70038-2A43-BB98-04C3-E9F65AA070AC}"/>
              </a:ext>
            </a:extLst>
          </p:cNvPr>
          <p:cNvSpPr/>
          <p:nvPr/>
        </p:nvSpPr>
        <p:spPr>
          <a:xfrm>
            <a:off x="913875" y="641044"/>
            <a:ext cx="36454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Views</a:t>
            </a:r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7E329B3-9972-449B-313E-D67008684DAE}"/>
              </a:ext>
            </a:extLst>
          </p:cNvPr>
          <p:cNvSpPr/>
          <p:nvPr/>
        </p:nvSpPr>
        <p:spPr>
          <a:xfrm>
            <a:off x="514349" y="2745531"/>
            <a:ext cx="1647826" cy="1559769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75F334-1642-A74E-A0FC-F6FA0190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40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004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556261" y="-1799303"/>
            <a:ext cx="41116098" cy="34821793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7E329B3-9972-449B-313E-D67008684DAE}"/>
              </a:ext>
            </a:extLst>
          </p:cNvPr>
          <p:cNvSpPr/>
          <p:nvPr/>
        </p:nvSpPr>
        <p:spPr>
          <a:xfrm>
            <a:off x="2924174" y="2716957"/>
            <a:ext cx="1647826" cy="99779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: abgerundete Ecken 3">
            <a:extLst>
              <a:ext uri="{FF2B5EF4-FFF2-40B4-BE49-F238E27FC236}">
                <a16:creationId xmlns:a16="http://schemas.microsoft.com/office/drawing/2014/main" id="{5C9F2B0E-DBF1-D3A5-A7E4-8CE356A13240}"/>
              </a:ext>
            </a:extLst>
          </p:cNvPr>
          <p:cNvSpPr/>
          <p:nvPr/>
        </p:nvSpPr>
        <p:spPr>
          <a:xfrm>
            <a:off x="913875" y="641044"/>
            <a:ext cx="36454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0128834B-8666-B557-B4BB-D5A0DE935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Views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09434C-46D1-35E2-8A53-34DB6BE5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41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35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556261" y="-1799303"/>
            <a:ext cx="41116098" cy="34821793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7E329B3-9972-449B-313E-D67008684DAE}"/>
              </a:ext>
            </a:extLst>
          </p:cNvPr>
          <p:cNvSpPr/>
          <p:nvPr/>
        </p:nvSpPr>
        <p:spPr>
          <a:xfrm>
            <a:off x="7534273" y="2716957"/>
            <a:ext cx="1676401" cy="99779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: abgerundete Ecken 3">
            <a:extLst>
              <a:ext uri="{FF2B5EF4-FFF2-40B4-BE49-F238E27FC236}">
                <a16:creationId xmlns:a16="http://schemas.microsoft.com/office/drawing/2014/main" id="{AB4C4732-3105-71D6-DF61-E1EBC32CD20B}"/>
              </a:ext>
            </a:extLst>
          </p:cNvPr>
          <p:cNvSpPr/>
          <p:nvPr/>
        </p:nvSpPr>
        <p:spPr>
          <a:xfrm>
            <a:off x="913875" y="641044"/>
            <a:ext cx="36454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C8534C3-92C6-D299-2B9C-E2F605F1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Views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FCE5210-908A-74DB-5FDF-009BAF39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42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07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5853868" y="-3687916"/>
            <a:ext cx="41116098" cy="34821793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74CC5091-F143-414A-86DB-24FCC77EC3EE}"/>
              </a:ext>
            </a:extLst>
          </p:cNvPr>
          <p:cNvSpPr/>
          <p:nvPr/>
        </p:nvSpPr>
        <p:spPr>
          <a:xfrm>
            <a:off x="5543549" y="792906"/>
            <a:ext cx="1762126" cy="2436069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: abgerundete Ecken 3">
            <a:extLst>
              <a:ext uri="{FF2B5EF4-FFF2-40B4-BE49-F238E27FC236}">
                <a16:creationId xmlns:a16="http://schemas.microsoft.com/office/drawing/2014/main" id="{B47B2AE7-A0E4-800C-A38D-05B48313B1A0}"/>
              </a:ext>
            </a:extLst>
          </p:cNvPr>
          <p:cNvSpPr/>
          <p:nvPr/>
        </p:nvSpPr>
        <p:spPr>
          <a:xfrm>
            <a:off x="913875" y="641044"/>
            <a:ext cx="36454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3F635748-CD68-8699-84A5-C5AA12013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Views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D979A94-A68E-A961-8B03-21684BDC4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43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9131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695203" y="0"/>
            <a:ext cx="26239019" cy="22222189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A8969AB-FCA9-4D39-3FCC-2512B715C91D}"/>
              </a:ext>
            </a:extLst>
          </p:cNvPr>
          <p:cNvSpPr/>
          <p:nvPr/>
        </p:nvSpPr>
        <p:spPr>
          <a:xfrm>
            <a:off x="5653088" y="781050"/>
            <a:ext cx="1147762" cy="1933575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: abgerundete Ecken 3">
            <a:extLst>
              <a:ext uri="{FF2B5EF4-FFF2-40B4-BE49-F238E27FC236}">
                <a16:creationId xmlns:a16="http://schemas.microsoft.com/office/drawing/2014/main" id="{6F513DC9-C349-96C0-995B-C15EAAD8DB85}"/>
              </a:ext>
            </a:extLst>
          </p:cNvPr>
          <p:cNvSpPr/>
          <p:nvPr/>
        </p:nvSpPr>
        <p:spPr>
          <a:xfrm>
            <a:off x="913875" y="641044"/>
            <a:ext cx="36454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1E265BA-1CF1-7DC1-A949-65C82CC0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Views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4B5C4AB-7651-4B26-76C2-141B050C2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44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47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4089" t="7369" b="71076"/>
          <a:stretch/>
        </p:blipFill>
        <p:spPr>
          <a:xfrm>
            <a:off x="0" y="0"/>
            <a:ext cx="10653542" cy="7505700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3DF227D2-0520-E654-1A14-5A451B0AFCB0}"/>
              </a:ext>
            </a:extLst>
          </p:cNvPr>
          <p:cNvSpPr/>
          <p:nvPr/>
        </p:nvSpPr>
        <p:spPr>
          <a:xfrm>
            <a:off x="6227545" y="2159001"/>
            <a:ext cx="1819175" cy="1938866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: abgerundete Ecken 3">
            <a:extLst>
              <a:ext uri="{FF2B5EF4-FFF2-40B4-BE49-F238E27FC236}">
                <a16:creationId xmlns:a16="http://schemas.microsoft.com/office/drawing/2014/main" id="{F6A883DB-96BE-BC91-F916-9CB0BF718877}"/>
              </a:ext>
            </a:extLst>
          </p:cNvPr>
          <p:cNvSpPr/>
          <p:nvPr/>
        </p:nvSpPr>
        <p:spPr>
          <a:xfrm>
            <a:off x="913875" y="641044"/>
            <a:ext cx="36454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053639E-D2A7-7294-5F91-A29C4C8C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Views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3E1ED46-DF9F-0896-7D7C-9553A49C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45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056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7042" y="-3038167"/>
            <a:ext cx="41116098" cy="34821793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00724445-EC7E-14FD-9599-43F6C33A5D14}"/>
              </a:ext>
            </a:extLst>
          </p:cNvPr>
          <p:cNvSpPr/>
          <p:nvPr/>
        </p:nvSpPr>
        <p:spPr>
          <a:xfrm>
            <a:off x="4382569" y="2146434"/>
            <a:ext cx="1655546" cy="1809549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: abgerundete Ecken 3">
            <a:extLst>
              <a:ext uri="{FF2B5EF4-FFF2-40B4-BE49-F238E27FC236}">
                <a16:creationId xmlns:a16="http://schemas.microsoft.com/office/drawing/2014/main" id="{E0E4448D-8DAF-985A-0D01-F7384125D3C9}"/>
              </a:ext>
            </a:extLst>
          </p:cNvPr>
          <p:cNvSpPr/>
          <p:nvPr/>
        </p:nvSpPr>
        <p:spPr>
          <a:xfrm>
            <a:off x="913875" y="641044"/>
            <a:ext cx="36454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3CC1067B-92B7-208A-116B-ED959132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Views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0A64D5A-0379-63FC-7BFD-A36E1BD9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46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653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954" y="1398111"/>
            <a:ext cx="11761442" cy="9960928"/>
          </a:xfrm>
        </p:spPr>
      </p:pic>
      <p:sp>
        <p:nvSpPr>
          <p:cNvPr id="6" name="Rechteck: abgerundete Ecken 3">
            <a:extLst>
              <a:ext uri="{FF2B5EF4-FFF2-40B4-BE49-F238E27FC236}">
                <a16:creationId xmlns:a16="http://schemas.microsoft.com/office/drawing/2014/main" id="{6499B349-7572-BF89-19D0-1CD09B164E67}"/>
              </a:ext>
            </a:extLst>
          </p:cNvPr>
          <p:cNvSpPr/>
          <p:nvPr/>
        </p:nvSpPr>
        <p:spPr>
          <a:xfrm>
            <a:off x="913875" y="641044"/>
            <a:ext cx="364542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18633C0-6D91-5573-3D24-668EE36A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Views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B1B1AE68-C6EA-8B5A-E2A8-6603DF78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47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928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206" t="7467" r="28498" b="71083"/>
          <a:stretch/>
        </p:blipFill>
        <p:spPr>
          <a:xfrm>
            <a:off x="0" y="1"/>
            <a:ext cx="12192000" cy="6858000"/>
          </a:xfrm>
        </p:spPr>
      </p:pic>
      <p:sp>
        <p:nvSpPr>
          <p:cNvPr id="5" name="Rechteck: abgerundete Ecken 3">
            <a:extLst>
              <a:ext uri="{FF2B5EF4-FFF2-40B4-BE49-F238E27FC236}">
                <a16:creationId xmlns:a16="http://schemas.microsoft.com/office/drawing/2014/main" id="{8BCADADD-582B-1189-A28D-4A1BD6B16C20}"/>
              </a:ext>
            </a:extLst>
          </p:cNvPr>
          <p:cNvSpPr/>
          <p:nvPr/>
        </p:nvSpPr>
        <p:spPr>
          <a:xfrm>
            <a:off x="913875" y="641044"/>
            <a:ext cx="6038468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Dashboard View</a:t>
            </a:r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C70294-FDB7-AEBB-0D61-AE9E6E6779AD}"/>
              </a:ext>
            </a:extLst>
          </p:cNvPr>
          <p:cNvSpPr/>
          <p:nvPr/>
        </p:nvSpPr>
        <p:spPr>
          <a:xfrm>
            <a:off x="3993950" y="4364881"/>
            <a:ext cx="1521326" cy="2274144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31AE2E8-E0D9-DDC4-EC3B-EEDC5FD9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48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1967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207" t="6515" r="28498" b="71082"/>
          <a:stretch/>
        </p:blipFill>
        <p:spPr>
          <a:xfrm>
            <a:off x="-1" y="-304801"/>
            <a:ext cx="12192001" cy="7162801"/>
          </a:xfrm>
        </p:spPr>
      </p:pic>
      <p:sp>
        <p:nvSpPr>
          <p:cNvPr id="5" name="Rechteck: abgerundete Ecken 3">
            <a:extLst>
              <a:ext uri="{FF2B5EF4-FFF2-40B4-BE49-F238E27FC236}">
                <a16:creationId xmlns:a16="http://schemas.microsoft.com/office/drawing/2014/main" id="{8BCADADD-582B-1189-A28D-4A1BD6B16C20}"/>
              </a:ext>
            </a:extLst>
          </p:cNvPr>
          <p:cNvSpPr/>
          <p:nvPr/>
        </p:nvSpPr>
        <p:spPr>
          <a:xfrm>
            <a:off x="913875" y="641044"/>
            <a:ext cx="6038468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Dashboard View</a:t>
            </a:r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AC70294-FDB7-AEBB-0D61-AE9E6E6779AD}"/>
              </a:ext>
            </a:extLst>
          </p:cNvPr>
          <p:cNvSpPr/>
          <p:nvPr/>
        </p:nvSpPr>
        <p:spPr>
          <a:xfrm>
            <a:off x="5784650" y="4361806"/>
            <a:ext cx="1676400" cy="1874400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E5E53F-2E6E-0CF3-B0D8-296751CB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49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73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14B0FF-A411-B6B5-CE0A-55CAE3283080}"/>
              </a:ext>
            </a:extLst>
          </p:cNvPr>
          <p:cNvSpPr/>
          <p:nvPr/>
        </p:nvSpPr>
        <p:spPr>
          <a:xfrm>
            <a:off x="831877" y="641044"/>
            <a:ext cx="9600149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39123C-D3E2-1DA9-E60A-4282B357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 Tier Architecture – </a:t>
            </a:r>
            <a:r>
              <a:rPr lang="de-DE" err="1"/>
              <a:t>Application</a:t>
            </a:r>
            <a:r>
              <a:rPr lang="de-DE"/>
              <a:t> Tier (API)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E4A23B2-EE0C-BE53-9F3B-E7DBC153D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7" y="1825625"/>
            <a:ext cx="4015445" cy="435133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82EC62E-A594-0376-5184-C1793054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5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71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049374" y="938517"/>
            <a:ext cx="23623798" cy="20007322"/>
          </a:xfrm>
        </p:spPr>
      </p:pic>
      <p:sp>
        <p:nvSpPr>
          <p:cNvPr id="5" name="Rechteck: abgerundete Ecken 3">
            <a:extLst>
              <a:ext uri="{FF2B5EF4-FFF2-40B4-BE49-F238E27FC236}">
                <a16:creationId xmlns:a16="http://schemas.microsoft.com/office/drawing/2014/main" id="{67EF3CDF-3C1F-236F-F8A7-4EC7838898B8}"/>
              </a:ext>
            </a:extLst>
          </p:cNvPr>
          <p:cNvSpPr/>
          <p:nvPr/>
        </p:nvSpPr>
        <p:spPr>
          <a:xfrm>
            <a:off x="913875" y="641044"/>
            <a:ext cx="7780182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1D316DA-9BFF-75B0-62F0-14C3021EC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Create Experiment View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C758374-9BF4-F934-FE43-084338CDB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50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87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049374" y="938517"/>
            <a:ext cx="23623798" cy="20007322"/>
          </a:xfrm>
        </p:spPr>
      </p:pic>
      <p:sp>
        <p:nvSpPr>
          <p:cNvPr id="5" name="Rechteck: abgerundete Ecken 3">
            <a:extLst>
              <a:ext uri="{FF2B5EF4-FFF2-40B4-BE49-F238E27FC236}">
                <a16:creationId xmlns:a16="http://schemas.microsoft.com/office/drawing/2014/main" id="{67EF3CDF-3C1F-236F-F8A7-4EC7838898B8}"/>
              </a:ext>
            </a:extLst>
          </p:cNvPr>
          <p:cNvSpPr/>
          <p:nvPr/>
        </p:nvSpPr>
        <p:spPr>
          <a:xfrm>
            <a:off x="913875" y="641044"/>
            <a:ext cx="7780182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1D316DA-9BFF-75B0-62F0-14C3021EC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Create Experiment View</a:t>
            </a:r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B77D30-1E95-BDBC-66E6-E367CB0476A5}"/>
              </a:ext>
            </a:extLst>
          </p:cNvPr>
          <p:cNvSpPr/>
          <p:nvPr/>
        </p:nvSpPr>
        <p:spPr>
          <a:xfrm>
            <a:off x="5467350" y="2189906"/>
            <a:ext cx="1038226" cy="467569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4794DC2-7A89-BE22-1693-7CFB220A4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51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911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987" t="8385" r="14055" b="68397"/>
          <a:stretch/>
        </p:blipFill>
        <p:spPr>
          <a:xfrm>
            <a:off x="-1" y="1"/>
            <a:ext cx="12192001" cy="6858000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CA60473-904E-B665-C916-CDAD88691E93}"/>
              </a:ext>
            </a:extLst>
          </p:cNvPr>
          <p:cNvSpPr/>
          <p:nvPr/>
        </p:nvSpPr>
        <p:spPr>
          <a:xfrm>
            <a:off x="4138864" y="1728788"/>
            <a:ext cx="1511166" cy="1919187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: abgerundete Ecken 3">
            <a:extLst>
              <a:ext uri="{FF2B5EF4-FFF2-40B4-BE49-F238E27FC236}">
                <a16:creationId xmlns:a16="http://schemas.microsoft.com/office/drawing/2014/main" id="{365F9BBC-1ACE-95DE-333C-C80B5E96E5CA}"/>
              </a:ext>
            </a:extLst>
          </p:cNvPr>
          <p:cNvSpPr/>
          <p:nvPr/>
        </p:nvSpPr>
        <p:spPr>
          <a:xfrm>
            <a:off x="913875" y="641044"/>
            <a:ext cx="7780182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9615681-E59E-46BE-FFBC-A49ABDF9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Create Experiment View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9FD4934-6017-E359-2C4D-4A2B32C4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52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996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987" t="8385" r="14055" b="68397"/>
          <a:stretch/>
        </p:blipFill>
        <p:spPr>
          <a:xfrm>
            <a:off x="-1" y="1"/>
            <a:ext cx="12192001" cy="6858000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CA60473-904E-B665-C916-CDAD88691E93}"/>
              </a:ext>
            </a:extLst>
          </p:cNvPr>
          <p:cNvSpPr/>
          <p:nvPr/>
        </p:nvSpPr>
        <p:spPr>
          <a:xfrm>
            <a:off x="4138864" y="2415941"/>
            <a:ext cx="1511166" cy="385011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: abgerundete Ecken 3">
            <a:extLst>
              <a:ext uri="{FF2B5EF4-FFF2-40B4-BE49-F238E27FC236}">
                <a16:creationId xmlns:a16="http://schemas.microsoft.com/office/drawing/2014/main" id="{365F9BBC-1ACE-95DE-333C-C80B5E96E5CA}"/>
              </a:ext>
            </a:extLst>
          </p:cNvPr>
          <p:cNvSpPr/>
          <p:nvPr/>
        </p:nvSpPr>
        <p:spPr>
          <a:xfrm>
            <a:off x="913875" y="641044"/>
            <a:ext cx="7780182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F9615681-E59E-46BE-FFBC-A49ABDF9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Create Experiment View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12FECE4-FBFE-9AF5-E49F-DDB5C431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53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97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458" t="8385" r="14055" b="68397"/>
          <a:stretch/>
        </p:blipFill>
        <p:spPr>
          <a:xfrm>
            <a:off x="-533401" y="1"/>
            <a:ext cx="12725401" cy="6858000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CA60473-904E-B665-C916-CDAD88691E93}"/>
              </a:ext>
            </a:extLst>
          </p:cNvPr>
          <p:cNvSpPr/>
          <p:nvPr/>
        </p:nvSpPr>
        <p:spPr>
          <a:xfrm>
            <a:off x="4043614" y="3871913"/>
            <a:ext cx="1709486" cy="1947862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: abgerundete Ecken 3">
            <a:extLst>
              <a:ext uri="{FF2B5EF4-FFF2-40B4-BE49-F238E27FC236}">
                <a16:creationId xmlns:a16="http://schemas.microsoft.com/office/drawing/2014/main" id="{0BD9D889-891C-FC3A-CB5E-470995448D6A}"/>
              </a:ext>
            </a:extLst>
          </p:cNvPr>
          <p:cNvSpPr/>
          <p:nvPr/>
        </p:nvSpPr>
        <p:spPr>
          <a:xfrm>
            <a:off x="913875" y="641044"/>
            <a:ext cx="7780182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5801C2C-3246-E3FA-67C2-7A053DA2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Create Experiment View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23B383B-BB22-7A42-280B-3A603C4A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54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2204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4">
            <a:extLst>
              <a:ext uri="{FF2B5EF4-FFF2-40B4-BE49-F238E27FC236}">
                <a16:creationId xmlns:a16="http://schemas.microsoft.com/office/drawing/2014/main" id="{21A10993-FB7A-EA67-9390-F7FA20FE0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987" t="8385" r="14055" b="68397"/>
          <a:stretch/>
        </p:blipFill>
        <p:spPr>
          <a:xfrm>
            <a:off x="-1" y="1"/>
            <a:ext cx="12192001" cy="6858000"/>
          </a:xfr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CA60473-904E-B665-C916-CDAD88691E93}"/>
              </a:ext>
            </a:extLst>
          </p:cNvPr>
          <p:cNvSpPr/>
          <p:nvPr/>
        </p:nvSpPr>
        <p:spPr>
          <a:xfrm>
            <a:off x="6490460" y="3843338"/>
            <a:ext cx="1485380" cy="2119312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: abgerundete Ecken 3">
            <a:extLst>
              <a:ext uri="{FF2B5EF4-FFF2-40B4-BE49-F238E27FC236}">
                <a16:creationId xmlns:a16="http://schemas.microsoft.com/office/drawing/2014/main" id="{6962F99A-88BC-EC88-30C3-4CF0F82AD5BB}"/>
              </a:ext>
            </a:extLst>
          </p:cNvPr>
          <p:cNvSpPr/>
          <p:nvPr/>
        </p:nvSpPr>
        <p:spPr>
          <a:xfrm>
            <a:off x="913875" y="641044"/>
            <a:ext cx="7780182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E966084-2F0D-F776-AADF-F0E97BA5D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Create Experiment View</a:t>
            </a:r>
            <a:endParaRPr lang="de-DE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E1C0734-1213-A435-1DB4-D27F9C1F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55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98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6">
            <a:extLst>
              <a:ext uri="{FF2B5EF4-FFF2-40B4-BE49-F238E27FC236}">
                <a16:creationId xmlns:a16="http://schemas.microsoft.com/office/drawing/2014/main" id="{9AF59832-ED8E-32BA-A388-BADEF8863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479" t="45136" r="34277" b="40742"/>
          <a:stretch/>
        </p:blipFill>
        <p:spPr>
          <a:xfrm>
            <a:off x="-3048000" y="-990599"/>
            <a:ext cx="21268264" cy="11963400"/>
          </a:xfr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9733D721-B000-0AEF-6F12-C025266E935D}"/>
              </a:ext>
            </a:extLst>
          </p:cNvPr>
          <p:cNvSpPr/>
          <p:nvPr/>
        </p:nvSpPr>
        <p:spPr>
          <a:xfrm>
            <a:off x="913875" y="641044"/>
            <a:ext cx="4522242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875" y="365125"/>
            <a:ext cx="10515600" cy="1325563"/>
          </a:xfrm>
        </p:spPr>
        <p:txBody>
          <a:bodyPr/>
          <a:lstStyle/>
          <a:p>
            <a:r>
              <a:rPr lang="de-DE">
                <a:cs typeface="Calibri Light"/>
              </a:rPr>
              <a:t>Frontend Language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F3C2971-660B-A0CC-A21C-A3F94047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56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63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6CD9D8F3-ACE5-3582-0085-B4364E421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698" t="57374" r="36221" b="23909"/>
          <a:stretch/>
        </p:blipFill>
        <p:spPr>
          <a:xfrm>
            <a:off x="-511277" y="24581"/>
            <a:ext cx="13047406" cy="7944464"/>
          </a:xfrm>
        </p:spPr>
      </p:pic>
      <p:sp>
        <p:nvSpPr>
          <p:cNvPr id="8" name="Rechteck: abgerundete Ecken 3">
            <a:extLst>
              <a:ext uri="{FF2B5EF4-FFF2-40B4-BE49-F238E27FC236}">
                <a16:creationId xmlns:a16="http://schemas.microsoft.com/office/drawing/2014/main" id="{9ABE5055-0663-565B-A58A-38028794BCF1}"/>
              </a:ext>
            </a:extLst>
          </p:cNvPr>
          <p:cNvSpPr/>
          <p:nvPr/>
        </p:nvSpPr>
        <p:spPr>
          <a:xfrm>
            <a:off x="932311" y="278479"/>
            <a:ext cx="3127290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48" y="0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Frontend API</a:t>
            </a:r>
          </a:p>
        </p:txBody>
      </p:sp>
      <p:sp>
        <p:nvSpPr>
          <p:cNvPr id="5" name="Rechteck 2">
            <a:extLst>
              <a:ext uri="{FF2B5EF4-FFF2-40B4-BE49-F238E27FC236}">
                <a16:creationId xmlns:a16="http://schemas.microsoft.com/office/drawing/2014/main" id="{2C34CFA2-CAD9-E74E-D5B1-35D6233D2F28}"/>
              </a:ext>
            </a:extLst>
          </p:cNvPr>
          <p:cNvSpPr/>
          <p:nvPr/>
        </p:nvSpPr>
        <p:spPr>
          <a:xfrm>
            <a:off x="1422967" y="1367097"/>
            <a:ext cx="3651719" cy="2700693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95CB36-FB14-948D-2B9C-332672C0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57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9287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3">
            <a:extLst>
              <a:ext uri="{FF2B5EF4-FFF2-40B4-BE49-F238E27FC236}">
                <a16:creationId xmlns:a16="http://schemas.microsoft.com/office/drawing/2014/main" id="{9ABE5055-0663-565B-A58A-38028794BCF1}"/>
              </a:ext>
            </a:extLst>
          </p:cNvPr>
          <p:cNvSpPr/>
          <p:nvPr/>
        </p:nvSpPr>
        <p:spPr>
          <a:xfrm>
            <a:off x="932311" y="278479"/>
            <a:ext cx="3127290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6CD9D8F3-ACE5-3582-0085-B4364E421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698" t="57374" r="36221" b="23909"/>
          <a:stretch/>
        </p:blipFill>
        <p:spPr>
          <a:xfrm>
            <a:off x="-511277" y="24581"/>
            <a:ext cx="13047406" cy="7944464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48" y="0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Frontend API</a:t>
            </a:r>
          </a:p>
        </p:txBody>
      </p:sp>
      <p:sp>
        <p:nvSpPr>
          <p:cNvPr id="5" name="Rechteck 2">
            <a:extLst>
              <a:ext uri="{FF2B5EF4-FFF2-40B4-BE49-F238E27FC236}">
                <a16:creationId xmlns:a16="http://schemas.microsoft.com/office/drawing/2014/main" id="{2C34CFA2-CAD9-E74E-D5B1-35D6233D2F28}"/>
              </a:ext>
            </a:extLst>
          </p:cNvPr>
          <p:cNvSpPr/>
          <p:nvPr/>
        </p:nvSpPr>
        <p:spPr>
          <a:xfrm>
            <a:off x="5658499" y="3717421"/>
            <a:ext cx="2486948" cy="588865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2">
            <a:extLst>
              <a:ext uri="{FF2B5EF4-FFF2-40B4-BE49-F238E27FC236}">
                <a16:creationId xmlns:a16="http://schemas.microsoft.com/office/drawing/2014/main" id="{BF3B3079-5EF7-2B44-5C4B-38FBD71C9143}"/>
              </a:ext>
            </a:extLst>
          </p:cNvPr>
          <p:cNvSpPr/>
          <p:nvPr/>
        </p:nvSpPr>
        <p:spPr>
          <a:xfrm>
            <a:off x="1410870" y="4483663"/>
            <a:ext cx="3916405" cy="1190162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B779DC-E6FA-98AD-DFB6-94B02667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58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58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: abgerundete Ecken 3">
            <a:extLst>
              <a:ext uri="{FF2B5EF4-FFF2-40B4-BE49-F238E27FC236}">
                <a16:creationId xmlns:a16="http://schemas.microsoft.com/office/drawing/2014/main" id="{65D4AC93-5F81-391D-BCB3-15CC4BCA1839}"/>
              </a:ext>
            </a:extLst>
          </p:cNvPr>
          <p:cNvSpPr/>
          <p:nvPr/>
        </p:nvSpPr>
        <p:spPr>
          <a:xfrm>
            <a:off x="838200" y="597572"/>
            <a:ext cx="2334768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C19A86-7AD1-CF99-C1D9-F461456D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Overview</a:t>
            </a:r>
            <a:r>
              <a:rPr lang="de-DE"/>
              <a:t> 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Zusammenfassungszoom 5">
                <a:extLst>
                  <a:ext uri="{FF2B5EF4-FFF2-40B4-BE49-F238E27FC236}">
                    <a16:creationId xmlns:a16="http://schemas.microsoft.com/office/drawing/2014/main" id="{8B9F22E2-B8CF-C088-029D-031DA3D1F0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957993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B61063C9-44DD-4A6E-ABF0-20072B61BE88}">
                    <psuz:zmPr id="{4D201F29-DFA7-4952-AD03-06F8D496851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A3229A1-F5C3-4502-90C0-AAF5A457577E}">
                    <psuz:zmPr id="{B3928136-8385-40CD-977C-3165DF158643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152297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1643E05-609B-46FF-8AE4-D4B680AD7CA3}">
                    <psuz:zmPr id="{434C2B24-F233-4023-BFFB-587EC05209C1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171146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F156508-8662-434B-8FE3-F95E7B2CD22C}">
                    <psuz:zmPr id="{BB2477C8-A124-400E-8746-C8AD8A46831F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23070" y="2240939"/>
                          <a:ext cx="3481070" cy="19581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Zusammenfassungszoom 5">
                <a:extLst>
                  <a:ext uri="{FF2B5EF4-FFF2-40B4-BE49-F238E27FC236}">
                    <a16:creationId xmlns:a16="http://schemas.microsoft.com/office/drawing/2014/main" id="{8B9F22E2-B8CF-C088-029D-031DA3D1F00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4" name="Picture 4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54966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1270" y="1977922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4966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1270" y="4066564"/>
                  <a:ext cx="3481070" cy="1958102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A5CF6D-34AC-34EA-F071-F8B7C94C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59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05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6C58211-3E7D-5B3B-BCDD-0792B04ED9AE}"/>
              </a:ext>
            </a:extLst>
          </p:cNvPr>
          <p:cNvSpPr/>
          <p:nvPr/>
        </p:nvSpPr>
        <p:spPr>
          <a:xfrm>
            <a:off x="831877" y="641044"/>
            <a:ext cx="993444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39123C-D3E2-1DA9-E60A-4282B357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3 Tier Architecture – </a:t>
            </a:r>
            <a:r>
              <a:rPr lang="de-DE" sz="3600" err="1"/>
              <a:t>Application</a:t>
            </a:r>
            <a:r>
              <a:rPr lang="de-DE" sz="3600"/>
              <a:t> Tier (Business </a:t>
            </a:r>
            <a:r>
              <a:rPr lang="de-DE" sz="3600" err="1"/>
              <a:t>Logic</a:t>
            </a:r>
            <a:r>
              <a:rPr lang="de-DE" sz="3600"/>
              <a:t>)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44BDEF6-215C-2981-E9A3-38F98CC71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7" y="1825625"/>
            <a:ext cx="4015445" cy="435133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EA9EFD2-8C23-0648-9D35-B81EA805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6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4711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2B60DEB-C62B-5A2A-486C-E709495A0D49}"/>
              </a:ext>
            </a:extLst>
          </p:cNvPr>
          <p:cNvSpPr/>
          <p:nvPr/>
        </p:nvSpPr>
        <p:spPr>
          <a:xfrm>
            <a:off x="831878" y="641044"/>
            <a:ext cx="5696742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A39123C-D3E2-1DA9-E60A-4282B357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/>
              <a:t>3 Tier Architecture – Data Tier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485B803-593E-5284-0313-16D7CFCA1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7" y="1825625"/>
            <a:ext cx="4015445" cy="435133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A14E6F1-5AFF-3056-1FC9-5434C4D21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7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247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B54CF8AE-3AD5-7C68-276C-4BB6F8416434}"/>
              </a:ext>
            </a:extLst>
          </p:cNvPr>
          <p:cNvSpPr/>
          <p:nvPr/>
        </p:nvSpPr>
        <p:spPr>
          <a:xfrm>
            <a:off x="831877" y="641044"/>
            <a:ext cx="4407635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B648729-E359-E152-D1E9-5344CE79F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 Tier Architecture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DA394BE-F543-0505-6CBF-558169D3B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88277" y="1825625"/>
            <a:ext cx="4015445" cy="4351338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9B2E487-F015-E0C7-013B-C64B7E2F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8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089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A085DFA-0148-3EAE-1147-A92169CA2790}"/>
              </a:ext>
            </a:extLst>
          </p:cNvPr>
          <p:cNvSpPr/>
          <p:nvPr/>
        </p:nvSpPr>
        <p:spPr>
          <a:xfrm>
            <a:off x="831878" y="641044"/>
            <a:ext cx="2275116" cy="773723"/>
          </a:xfrm>
          <a:prstGeom prst="roundRect">
            <a:avLst>
              <a:gd name="adj" fmla="val 21862"/>
            </a:avLst>
          </a:prstGeom>
          <a:solidFill>
            <a:srgbClr val="E0D1FB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0416AC-E0E4-C11B-F22B-68AF2149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1"/>
                </a:solidFill>
                <a:cs typeface="Calibri Light"/>
              </a:rPr>
              <a:t>Database</a:t>
            </a:r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75E15D5D-7147-D24E-3D88-1BFFAF369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8897" y="1024748"/>
            <a:ext cx="9614203" cy="5331052"/>
          </a:xfrm>
        </p:spPr>
      </p:pic>
      <p:sp>
        <p:nvSpPr>
          <p:cNvPr id="8" name="Rechteck 2">
            <a:extLst>
              <a:ext uri="{FF2B5EF4-FFF2-40B4-BE49-F238E27FC236}">
                <a16:creationId xmlns:a16="http://schemas.microsoft.com/office/drawing/2014/main" id="{1AC4C213-7FAC-D46E-A86D-E216EDDAC304}"/>
              </a:ext>
            </a:extLst>
          </p:cNvPr>
          <p:cNvSpPr/>
          <p:nvPr/>
        </p:nvSpPr>
        <p:spPr>
          <a:xfrm>
            <a:off x="3695084" y="2012105"/>
            <a:ext cx="1811288" cy="1683903"/>
          </a:xfrm>
          <a:prstGeom prst="rect">
            <a:avLst/>
          </a:prstGeom>
          <a:noFill/>
          <a:ln w="19050">
            <a:solidFill>
              <a:srgbClr val="925F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5C445B7-449E-1EE3-56FA-1E2F42C9F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53FC8-CD9D-4C18-9EC7-B82265CFCDFF}" type="slidenum">
              <a:rPr lang="de-DE" smtClean="0"/>
              <a:pPr/>
              <a:t>9</a:t>
            </a:fld>
            <a:r>
              <a:rPr lang="de-DE"/>
              <a:t> / 59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997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Widescreen</PresentationFormat>
  <Paragraphs>149</Paragraphs>
  <Slides>59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</vt:lpstr>
      <vt:lpstr>PowerPoint Presentation</vt:lpstr>
      <vt:lpstr>Basic structure – 3 Tier Architecture</vt:lpstr>
      <vt:lpstr>3 Tier Architecture – Presentation Tier</vt:lpstr>
      <vt:lpstr>3 Tier Architecture – Application Tier</vt:lpstr>
      <vt:lpstr>3 Tier Architecture – Application Tier (API)</vt:lpstr>
      <vt:lpstr>3 Tier Architecture – Application Tier (Business Logic)</vt:lpstr>
      <vt:lpstr>3 Tier Architecture – Data Tier</vt:lpstr>
      <vt:lpstr>3 Tier Architecture</vt:lpstr>
      <vt:lpstr>Database</vt:lpstr>
      <vt:lpstr>Database</vt:lpstr>
      <vt:lpstr>Database</vt:lpstr>
      <vt:lpstr>Database</vt:lpstr>
      <vt:lpstr>Database</vt:lpstr>
      <vt:lpstr>Backend</vt:lpstr>
      <vt:lpstr>Backend Models</vt:lpstr>
      <vt:lpstr>Backend Models</vt:lpstr>
      <vt:lpstr>Backend Models</vt:lpstr>
      <vt:lpstr>Backend Models</vt:lpstr>
      <vt:lpstr>Backend Models</vt:lpstr>
      <vt:lpstr>Backend - Application</vt:lpstr>
      <vt:lpstr>Backend - Application</vt:lpstr>
      <vt:lpstr>Backend - Application</vt:lpstr>
      <vt:lpstr>Backend - API</vt:lpstr>
      <vt:lpstr>Backend - Database</vt:lpstr>
      <vt:lpstr>Backend Experiment Execution</vt:lpstr>
      <vt:lpstr>Backend Experiment Execution</vt:lpstr>
      <vt:lpstr>Backend Experiment Execution</vt:lpstr>
      <vt:lpstr>Frontend</vt:lpstr>
      <vt:lpstr>Frontend models</vt:lpstr>
      <vt:lpstr>Frontend models</vt:lpstr>
      <vt:lpstr>Frontend models</vt:lpstr>
      <vt:lpstr>Structure of Component diagrams </vt:lpstr>
      <vt:lpstr>Frontend</vt:lpstr>
      <vt:lpstr>Frontend Basic Components</vt:lpstr>
      <vt:lpstr>Frontend Basic Components</vt:lpstr>
      <vt:lpstr>Frontend Basic Components</vt:lpstr>
      <vt:lpstr>Frontend Basic Components</vt:lpstr>
      <vt:lpstr>Frontend Basic Components</vt:lpstr>
      <vt:lpstr>Frontend </vt:lpstr>
      <vt:lpstr>Frontend Views</vt:lpstr>
      <vt:lpstr>Frontend Views</vt:lpstr>
      <vt:lpstr>Frontend Views</vt:lpstr>
      <vt:lpstr>Frontend Views</vt:lpstr>
      <vt:lpstr>Frontend Views</vt:lpstr>
      <vt:lpstr>Frontend Views</vt:lpstr>
      <vt:lpstr>Frontend Views</vt:lpstr>
      <vt:lpstr>Frontend Views</vt:lpstr>
      <vt:lpstr>Frontend Dashboard View</vt:lpstr>
      <vt:lpstr>Frontend Dashboard View</vt:lpstr>
      <vt:lpstr>Frontend Create Experiment View</vt:lpstr>
      <vt:lpstr>Frontend Create Experiment View</vt:lpstr>
      <vt:lpstr>Frontend Create Experiment View</vt:lpstr>
      <vt:lpstr>Frontend Create Experiment View</vt:lpstr>
      <vt:lpstr>Frontend Create Experiment View</vt:lpstr>
      <vt:lpstr>Frontend Create Experiment View</vt:lpstr>
      <vt:lpstr>Frontend Language</vt:lpstr>
      <vt:lpstr>Frontend API</vt:lpstr>
      <vt:lpstr>Frontend API</vt:lpstr>
      <vt:lpstr>Overview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Erik Wu</dc:creator>
  <cp:lastModifiedBy>Erik Wu</cp:lastModifiedBy>
  <cp:revision>2</cp:revision>
  <dcterms:created xsi:type="dcterms:W3CDTF">2023-01-16T12:58:46Z</dcterms:created>
  <dcterms:modified xsi:type="dcterms:W3CDTF">2023-05-23T15:45:20Z</dcterms:modified>
</cp:coreProperties>
</file>